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  <p:sldMasterId id="2147483685" r:id="rId3"/>
  </p:sldMasterIdLst>
  <p:notesMasterIdLst>
    <p:notesMasterId r:id="rId18"/>
  </p:notesMasterIdLst>
  <p:sldIdLst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Quattrocento Sans" panose="020B0502050000020003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antersnaps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eeting?utm_source=unsplash&amp;utm_medium=referral&amp;utm_content=creditCopyText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women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consultant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b0d602d4c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23b0d602d4c_2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23b0d602d4c_2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3b0d602d4c_1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23b0d602d4c_16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1" name="Google Shape;491;g23b0d602d4c_16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3b0d602d4c_16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23b0d602d4c_16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0" name="Google Shape;510;g23b0d602d4c_16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3b0d602d4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23b0d602d4c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23b0d602d4c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3b0d602d4c_2_1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g23b0d602d4c_2_1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bantersnaps</a:t>
            </a:r>
            <a:r>
              <a:rPr lang="en"/>
              <a:t> on </a:t>
            </a:r>
            <a:r>
              <a:rPr lang="en" u="sng">
                <a:solidFill>
                  <a:schemeClr val="hlink"/>
                </a:solidFill>
                <a:hlinkClick r:id="rId4"/>
              </a:rPr>
              <a:t>Unsplash</a:t>
            </a:r>
            <a:endParaRPr/>
          </a:p>
        </p:txBody>
      </p:sp>
      <p:sp>
        <p:nvSpPr>
          <p:cNvPr id="538" name="Google Shape;538;g23b0d602d4c_2_1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0d602d4c_2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g23b0d602d4c_2_1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23b0d602d4c_2_13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3b0d602d4c_2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23b0d602d4c_2_9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CoWomen</a:t>
            </a:r>
            <a:r>
              <a:rPr lang="en"/>
              <a:t> on </a:t>
            </a:r>
            <a:r>
              <a:rPr lang="en" u="sng">
                <a:solidFill>
                  <a:schemeClr val="hlink"/>
                </a:solidFill>
                <a:hlinkClick r:id="rId4"/>
              </a:rPr>
              <a:t>Unsplash</a:t>
            </a:r>
            <a:endParaRPr/>
          </a:p>
        </p:txBody>
      </p:sp>
      <p:sp>
        <p:nvSpPr>
          <p:cNvPr id="269" name="Google Shape;269;g23b0d602d4c_2_9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3b0d602d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3b0d602d4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3b0d602d4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3b0d602d4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23b0d602d4c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23b0d602d4c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3b0d602d4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g23b0d602d4c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Since Center B and Center D had requested for extra support for vendor invoice processing we decided to recover more costs from them. To balance this out we reduced the costs recovered from C (since C had also asked for an exemption) </a:t>
            </a:r>
            <a:endParaRPr sz="14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amount that was increased was calculated on the basis of the past trends of the Values of Invoices Processed. More amount was dedicated to Center B since they have a concrete requirement of an upfront investment.</a:t>
            </a:r>
            <a:endParaRPr sz="14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7" name="Google Shape;377;g23b0d602d4c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3b0d602d4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23b0d602d4c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23b0d602d4c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3b0d602d4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g23b0d602d4c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23b0d602d4c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3b0d602d4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g23b0d602d4c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changes for the revised values were made using the ratios of the approved travel cards for the</a:t>
            </a:r>
            <a:br>
              <a:rPr lang="en" sz="14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14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Fiscal year 2023. Center A had the highest number of travel cards hence their revised cost was the maximum.</a:t>
            </a:r>
            <a:endParaRPr sz="14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23b0d602d4c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3b0d602d4c_18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23b0d602d4c_18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9" name="Google Shape;469;g23b0d602d4c_18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/>
          <p:nvPr/>
        </p:nvSpPr>
        <p:spPr>
          <a:xfrm>
            <a:off x="8471892" y="4790090"/>
            <a:ext cx="248841" cy="256868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5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8" name="Google Shape;58;p15"/>
          <p:cNvCxnSpPr/>
          <p:nvPr/>
        </p:nvCxnSpPr>
        <p:spPr>
          <a:xfrm rot="10800000">
            <a:off x="8868641" y="4918523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>
            <a:off x="8471892" y="4790090"/>
            <a:ext cx="248841" cy="256868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6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4" name="Google Shape;64;p16"/>
          <p:cNvCxnSpPr/>
          <p:nvPr/>
        </p:nvCxnSpPr>
        <p:spPr>
          <a:xfrm rot="10800000">
            <a:off x="8868641" y="4918523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1"/>
          </p:nvPr>
        </p:nvSpPr>
        <p:spPr>
          <a:xfrm>
            <a:off x="400050" y="1369218"/>
            <a:ext cx="8343900" cy="331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/>
          <p:nvPr/>
        </p:nvSpPr>
        <p:spPr>
          <a:xfrm>
            <a:off x="8471892" y="4790090"/>
            <a:ext cx="248841" cy="256868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8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75" name="Google Shape;75;p18"/>
          <p:cNvCxnSpPr/>
          <p:nvPr/>
        </p:nvCxnSpPr>
        <p:spPr>
          <a:xfrm rot="10800000">
            <a:off x="8868641" y="4918523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6" name="Google Shape;76;p18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 txBox="1">
            <a:spLocks noGrp="1"/>
          </p:cNvSpPr>
          <p:nvPr>
            <p:ph type="body" idx="2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1"/>
          </p:nvPr>
        </p:nvSpPr>
        <p:spPr>
          <a:xfrm>
            <a:off x="400050" y="1369218"/>
            <a:ext cx="4114800" cy="331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body" idx="2"/>
          </p:nvPr>
        </p:nvSpPr>
        <p:spPr>
          <a:xfrm>
            <a:off x="4629150" y="1369218"/>
            <a:ext cx="4114800" cy="331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/>
          <p:nvPr/>
        </p:nvSpPr>
        <p:spPr>
          <a:xfrm>
            <a:off x="8471892" y="4790090"/>
            <a:ext cx="248841" cy="256868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0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87" name="Google Shape;87;p20"/>
          <p:cNvCxnSpPr/>
          <p:nvPr/>
        </p:nvCxnSpPr>
        <p:spPr>
          <a:xfrm rot="10800000">
            <a:off x="8868641" y="4918523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8" name="Google Shape;88;p20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>
            <a:spLocks noGrp="1"/>
          </p:cNvSpPr>
          <p:nvPr>
            <p:ph type="body" idx="3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400050" y="273844"/>
            <a:ext cx="8346282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1"/>
          </p:nvPr>
        </p:nvSpPr>
        <p:spPr>
          <a:xfrm>
            <a:off x="400050" y="1260872"/>
            <a:ext cx="4098131" cy="62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400050" y="1878805"/>
            <a:ext cx="4098131" cy="2807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411480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4"/>
          </p:nvPr>
        </p:nvSpPr>
        <p:spPr>
          <a:xfrm>
            <a:off x="4629150" y="1878805"/>
            <a:ext cx="4114800" cy="2807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/>
          <p:nvPr/>
        </p:nvSpPr>
        <p:spPr>
          <a:xfrm>
            <a:off x="8471892" y="4790090"/>
            <a:ext cx="248841" cy="256868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1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98" name="Google Shape;98;p21"/>
          <p:cNvCxnSpPr/>
          <p:nvPr/>
        </p:nvCxnSpPr>
        <p:spPr>
          <a:xfrm rot="10800000">
            <a:off x="8868641" y="4918523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9" name="Google Shape;99;p21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>
            <a:spLocks noGrp="1"/>
          </p:cNvSpPr>
          <p:nvPr>
            <p:ph type="body" idx="5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5" name="Google Shape;105;p22"/>
          <p:cNvSpPr/>
          <p:nvPr/>
        </p:nvSpPr>
        <p:spPr>
          <a:xfrm>
            <a:off x="8471892" y="4790090"/>
            <a:ext cx="248841" cy="256868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2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07" name="Google Shape;107;p22"/>
          <p:cNvCxnSpPr/>
          <p:nvPr/>
        </p:nvCxnSpPr>
        <p:spPr>
          <a:xfrm rot="10800000">
            <a:off x="8868641" y="4918523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8" name="Google Shape;108;p22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>
            <a:spLocks noGrp="1"/>
          </p:cNvSpPr>
          <p:nvPr>
            <p:ph type="body" idx="3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8471892" y="4790090"/>
            <a:ext cx="248841" cy="256868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3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16" name="Google Shape;116;p23"/>
          <p:cNvCxnSpPr/>
          <p:nvPr/>
        </p:nvCxnSpPr>
        <p:spPr>
          <a:xfrm rot="10800000">
            <a:off x="8868641" y="4918523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7" name="Google Shape;117;p23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>
            <a:spLocks noGrp="1"/>
          </p:cNvSpPr>
          <p:nvPr>
            <p:ph type="body" idx="3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913459" y="-1144191"/>
            <a:ext cx="3317081" cy="83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8471892" y="4790090"/>
            <a:ext cx="248841" cy="256868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4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24" name="Google Shape;124;p24"/>
          <p:cNvCxnSpPr/>
          <p:nvPr/>
        </p:nvCxnSpPr>
        <p:spPr>
          <a:xfrm rot="10800000">
            <a:off x="8868641" y="4918523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5" name="Google Shape;125;p24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>
            <a:spLocks noGrp="1"/>
          </p:cNvSpPr>
          <p:nvPr>
            <p:ph type="body" idx="2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 rot="5400000">
            <a:off x="5437584" y="1379934"/>
            <a:ext cx="4412456" cy="220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 rot="5400000">
            <a:off x="1208484" y="-534591"/>
            <a:ext cx="4412456" cy="602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/>
          <p:nvPr/>
        </p:nvSpPr>
        <p:spPr>
          <a:xfrm>
            <a:off x="8471892" y="4790090"/>
            <a:ext cx="248841" cy="256868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32" name="Google Shape;132;p25"/>
          <p:cNvCxnSpPr/>
          <p:nvPr/>
        </p:nvCxnSpPr>
        <p:spPr>
          <a:xfrm rot="10800000">
            <a:off x="8868641" y="4918523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body" idx="2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/>
          <p:nvPr/>
        </p:nvSpPr>
        <p:spPr>
          <a:xfrm>
            <a:off x="8471892" y="4790090"/>
            <a:ext cx="248841" cy="256868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42" name="Google Shape;142;p28"/>
          <p:cNvCxnSpPr/>
          <p:nvPr/>
        </p:nvCxnSpPr>
        <p:spPr>
          <a:xfrm rot="10800000">
            <a:off x="8868641" y="4918523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3" name="Google Shape;143;p28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9"/>
          <p:cNvSpPr/>
          <p:nvPr/>
        </p:nvSpPr>
        <p:spPr>
          <a:xfrm>
            <a:off x="8471892" y="4790090"/>
            <a:ext cx="248841" cy="256868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9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49" name="Google Shape;149;p29"/>
          <p:cNvCxnSpPr/>
          <p:nvPr/>
        </p:nvCxnSpPr>
        <p:spPr>
          <a:xfrm rot="10800000">
            <a:off x="8868641" y="4918523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0" name="Google Shape;150;p29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body" idx="1"/>
          </p:nvPr>
        </p:nvSpPr>
        <p:spPr>
          <a:xfrm>
            <a:off x="400050" y="1369218"/>
            <a:ext cx="8343900" cy="331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1"/>
          <p:cNvSpPr/>
          <p:nvPr/>
        </p:nvSpPr>
        <p:spPr>
          <a:xfrm>
            <a:off x="8471892" y="4790090"/>
            <a:ext cx="248841" cy="256868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1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60" name="Google Shape;160;p31"/>
          <p:cNvCxnSpPr/>
          <p:nvPr/>
        </p:nvCxnSpPr>
        <p:spPr>
          <a:xfrm rot="10800000">
            <a:off x="8868641" y="4918523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1" name="Google Shape;161;p31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1"/>
          <p:cNvSpPr txBox="1">
            <a:spLocks noGrp="1"/>
          </p:cNvSpPr>
          <p:nvPr>
            <p:ph type="body" idx="2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3"/>
          <p:cNvSpPr txBox="1">
            <a:spLocks noGrp="1"/>
          </p:cNvSpPr>
          <p:nvPr>
            <p:ph type="body" idx="1"/>
          </p:nvPr>
        </p:nvSpPr>
        <p:spPr>
          <a:xfrm>
            <a:off x="400050" y="1369218"/>
            <a:ext cx="4114800" cy="331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33"/>
          <p:cNvSpPr txBox="1">
            <a:spLocks noGrp="1"/>
          </p:cNvSpPr>
          <p:nvPr>
            <p:ph type="body" idx="2"/>
          </p:nvPr>
        </p:nvSpPr>
        <p:spPr>
          <a:xfrm>
            <a:off x="4629150" y="1369218"/>
            <a:ext cx="4114800" cy="331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33"/>
          <p:cNvSpPr/>
          <p:nvPr/>
        </p:nvSpPr>
        <p:spPr>
          <a:xfrm>
            <a:off x="8471892" y="4790090"/>
            <a:ext cx="248841" cy="256868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3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72" name="Google Shape;172;p33"/>
          <p:cNvCxnSpPr/>
          <p:nvPr/>
        </p:nvCxnSpPr>
        <p:spPr>
          <a:xfrm rot="10800000">
            <a:off x="8868641" y="4918523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3" name="Google Shape;173;p33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 txBox="1">
            <a:spLocks noGrp="1"/>
          </p:cNvSpPr>
          <p:nvPr>
            <p:ph type="body" idx="3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>
            <a:spLocks noGrp="1"/>
          </p:cNvSpPr>
          <p:nvPr>
            <p:ph type="title"/>
          </p:nvPr>
        </p:nvSpPr>
        <p:spPr>
          <a:xfrm>
            <a:off x="400050" y="273844"/>
            <a:ext cx="8346282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4"/>
          <p:cNvSpPr txBox="1">
            <a:spLocks noGrp="1"/>
          </p:cNvSpPr>
          <p:nvPr>
            <p:ph type="body" idx="1"/>
          </p:nvPr>
        </p:nvSpPr>
        <p:spPr>
          <a:xfrm>
            <a:off x="400050" y="1260872"/>
            <a:ext cx="4098131" cy="62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8" name="Google Shape;178;p34"/>
          <p:cNvSpPr txBox="1">
            <a:spLocks noGrp="1"/>
          </p:cNvSpPr>
          <p:nvPr>
            <p:ph type="body" idx="2"/>
          </p:nvPr>
        </p:nvSpPr>
        <p:spPr>
          <a:xfrm>
            <a:off x="400050" y="1878805"/>
            <a:ext cx="4098131" cy="2807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4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411480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80" name="Google Shape;180;p34"/>
          <p:cNvSpPr txBox="1">
            <a:spLocks noGrp="1"/>
          </p:cNvSpPr>
          <p:nvPr>
            <p:ph type="body" idx="4"/>
          </p:nvPr>
        </p:nvSpPr>
        <p:spPr>
          <a:xfrm>
            <a:off x="4629150" y="1878805"/>
            <a:ext cx="4114800" cy="2807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4"/>
          <p:cNvSpPr/>
          <p:nvPr/>
        </p:nvSpPr>
        <p:spPr>
          <a:xfrm>
            <a:off x="8471892" y="4790090"/>
            <a:ext cx="248841" cy="256868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4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83" name="Google Shape;183;p34"/>
          <p:cNvCxnSpPr/>
          <p:nvPr/>
        </p:nvCxnSpPr>
        <p:spPr>
          <a:xfrm rot="10800000">
            <a:off x="8868641" y="4918523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4" name="Google Shape;184;p34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 txBox="1">
            <a:spLocks noGrp="1"/>
          </p:cNvSpPr>
          <p:nvPr>
            <p:ph type="body" idx="5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89" name="Google Shape;189;p3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0" name="Google Shape;190;p35"/>
          <p:cNvSpPr/>
          <p:nvPr/>
        </p:nvSpPr>
        <p:spPr>
          <a:xfrm>
            <a:off x="8471892" y="4790090"/>
            <a:ext cx="248841" cy="256868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5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92" name="Google Shape;192;p35"/>
          <p:cNvCxnSpPr/>
          <p:nvPr/>
        </p:nvCxnSpPr>
        <p:spPr>
          <a:xfrm rot="10800000">
            <a:off x="8868641" y="4918523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3" name="Google Shape;193;p35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5"/>
          <p:cNvSpPr txBox="1">
            <a:spLocks noGrp="1"/>
          </p:cNvSpPr>
          <p:nvPr>
            <p:ph type="body" idx="3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9" name="Google Shape;199;p36"/>
          <p:cNvSpPr/>
          <p:nvPr/>
        </p:nvSpPr>
        <p:spPr>
          <a:xfrm>
            <a:off x="8471892" y="4790090"/>
            <a:ext cx="248841" cy="256868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6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01" name="Google Shape;201;p36"/>
          <p:cNvCxnSpPr/>
          <p:nvPr/>
        </p:nvCxnSpPr>
        <p:spPr>
          <a:xfrm rot="10800000">
            <a:off x="8868641" y="4918523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2" name="Google Shape;202;p36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6"/>
          <p:cNvSpPr txBox="1">
            <a:spLocks noGrp="1"/>
          </p:cNvSpPr>
          <p:nvPr>
            <p:ph type="body" idx="3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7"/>
          <p:cNvSpPr txBox="1">
            <a:spLocks noGrp="1"/>
          </p:cNvSpPr>
          <p:nvPr>
            <p:ph type="body" idx="1"/>
          </p:nvPr>
        </p:nvSpPr>
        <p:spPr>
          <a:xfrm rot="5400000">
            <a:off x="2913459" y="-1144191"/>
            <a:ext cx="3317081" cy="83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37"/>
          <p:cNvSpPr/>
          <p:nvPr/>
        </p:nvSpPr>
        <p:spPr>
          <a:xfrm>
            <a:off x="8471892" y="4790090"/>
            <a:ext cx="248841" cy="256868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7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09" name="Google Shape;209;p37"/>
          <p:cNvCxnSpPr/>
          <p:nvPr/>
        </p:nvCxnSpPr>
        <p:spPr>
          <a:xfrm rot="10800000">
            <a:off x="8868641" y="4918523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0" name="Google Shape;210;p37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7"/>
          <p:cNvSpPr txBox="1">
            <a:spLocks noGrp="1"/>
          </p:cNvSpPr>
          <p:nvPr>
            <p:ph type="body" idx="2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xfrm rot="5400000">
            <a:off x="5437584" y="1379934"/>
            <a:ext cx="4412456" cy="220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xfrm rot="5400000">
            <a:off x="1208484" y="-534591"/>
            <a:ext cx="4412456" cy="602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8"/>
          <p:cNvSpPr/>
          <p:nvPr/>
        </p:nvSpPr>
        <p:spPr>
          <a:xfrm>
            <a:off x="8471892" y="4790090"/>
            <a:ext cx="248841" cy="256868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8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17" name="Google Shape;217;p38"/>
          <p:cNvCxnSpPr/>
          <p:nvPr/>
        </p:nvCxnSpPr>
        <p:spPr>
          <a:xfrm rot="10800000">
            <a:off x="8868641" y="4918523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8" name="Google Shape;218;p38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8"/>
          <p:cNvSpPr txBox="1">
            <a:spLocks noGrp="1"/>
          </p:cNvSpPr>
          <p:nvPr>
            <p:ph type="body" idx="2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  <a:defRPr sz="33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00050" y="1143000"/>
            <a:ext cx="8343900" cy="3489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2">
          <p15:clr>
            <a:srgbClr val="F26B43"/>
          </p15:clr>
        </p15:guide>
        <p15:guide id="2" pos="5508">
          <p15:clr>
            <a:srgbClr val="F26B43"/>
          </p15:clr>
        </p15:guide>
        <p15:guide id="3" orient="horz" pos="2952">
          <p15:clr>
            <a:srgbClr val="F26B43"/>
          </p15:clr>
        </p15:guide>
        <p15:guide id="4" orient="horz" pos="720">
          <p15:clr>
            <a:srgbClr val="F26B43"/>
          </p15:clr>
        </p15:guide>
        <p15:guide id="5" orient="horz" pos="6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  <a:defRPr sz="33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400050" y="1143000"/>
            <a:ext cx="8343900" cy="3489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2">
          <p15:clr>
            <a:srgbClr val="F26B43"/>
          </p15:clr>
        </p15:guide>
        <p15:guide id="2" pos="5508">
          <p15:clr>
            <a:srgbClr val="F26B43"/>
          </p15:clr>
        </p15:guide>
        <p15:guide id="3" orient="horz" pos="2952">
          <p15:clr>
            <a:srgbClr val="F26B43"/>
          </p15:clr>
        </p15:guide>
        <p15:guide id="4" orient="horz" pos="720">
          <p15:clr>
            <a:srgbClr val="F26B43"/>
          </p15:clr>
        </p15:guide>
        <p15:guide id="5" orient="horz" pos="6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9"/>
          <p:cNvPicPr preferRelativeResize="0"/>
          <p:nvPr/>
        </p:nvPicPr>
        <p:blipFill rotWithShape="1">
          <a:blip r:embed="rId3">
            <a:alphaModFix/>
          </a:blip>
          <a:srcRect b="1562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9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1295400"/>
                </a:lnTo>
                <a:lnTo>
                  <a:pt x="5875903" y="1295400"/>
                </a:lnTo>
                <a:cubicBezTo>
                  <a:pt x="5660787" y="1295400"/>
                  <a:pt x="5486401" y="1443234"/>
                  <a:pt x="5486401" y="1625596"/>
                </a:cubicBezTo>
                <a:lnTo>
                  <a:pt x="5486401" y="5232404"/>
                </a:lnTo>
                <a:cubicBezTo>
                  <a:pt x="5486401" y="5414766"/>
                  <a:pt x="5660787" y="5562600"/>
                  <a:pt x="5875903" y="5562600"/>
                </a:cubicBezTo>
                <a:lnTo>
                  <a:pt x="12192000" y="556260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3F3F3F">
                  <a:alpha val="54901"/>
                </a:srgbClr>
              </a:gs>
              <a:gs pos="100000">
                <a:srgbClr val="0C0C0C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9"/>
          <p:cNvSpPr/>
          <p:nvPr/>
        </p:nvSpPr>
        <p:spPr>
          <a:xfrm>
            <a:off x="4114800" y="971550"/>
            <a:ext cx="5029199" cy="3200400"/>
          </a:xfrm>
          <a:custGeom>
            <a:avLst/>
            <a:gdLst/>
            <a:ahLst/>
            <a:cxnLst/>
            <a:rect l="l" t="t" r="r" b="b"/>
            <a:pathLst>
              <a:path w="5684604" h="4267200" extrusionOk="0">
                <a:moveTo>
                  <a:pt x="330196" y="0"/>
                </a:moveTo>
                <a:lnTo>
                  <a:pt x="5684604" y="0"/>
                </a:lnTo>
                <a:lnTo>
                  <a:pt x="5684604" y="4267200"/>
                </a:lnTo>
                <a:lnTo>
                  <a:pt x="330196" y="4267200"/>
                </a:lnTo>
                <a:cubicBezTo>
                  <a:pt x="147834" y="4267200"/>
                  <a:pt x="0" y="4119366"/>
                  <a:pt x="0" y="3937004"/>
                </a:cubicBezTo>
                <a:lnTo>
                  <a:pt x="0" y="330196"/>
                </a:lnTo>
                <a:cubicBezTo>
                  <a:pt x="0" y="147834"/>
                  <a:pt x="147834" y="0"/>
                  <a:pt x="330196" y="0"/>
                </a:cubicBezTo>
                <a:close/>
              </a:path>
            </a:pathLst>
          </a:custGeom>
          <a:gradFill>
            <a:gsLst>
              <a:gs pos="0">
                <a:srgbClr val="A2E72E">
                  <a:alpha val="83921"/>
                </a:srgbClr>
              </a:gs>
              <a:gs pos="100000">
                <a:srgbClr val="86BC25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9"/>
          <p:cNvSpPr txBox="1"/>
          <p:nvPr/>
        </p:nvSpPr>
        <p:spPr>
          <a:xfrm>
            <a:off x="4434375" y="1501950"/>
            <a:ext cx="4604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UMD AD</a:t>
            </a:r>
            <a:br>
              <a:rPr lang="en"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"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CASE COMPETITION</a:t>
            </a:r>
            <a:endParaRPr sz="3600"/>
          </a:p>
        </p:txBody>
      </p:sp>
      <p:cxnSp>
        <p:nvCxnSpPr>
          <p:cNvPr id="229" name="Google Shape;229;p39"/>
          <p:cNvCxnSpPr/>
          <p:nvPr/>
        </p:nvCxnSpPr>
        <p:spPr>
          <a:xfrm rot="10800000">
            <a:off x="2843561" y="3174355"/>
            <a:ext cx="630044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0" name="Google Shape;230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4883" y="3530792"/>
            <a:ext cx="1364515" cy="258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39"/>
          <p:cNvGrpSpPr/>
          <p:nvPr/>
        </p:nvGrpSpPr>
        <p:grpSpPr>
          <a:xfrm>
            <a:off x="1269554" y="1501972"/>
            <a:ext cx="838026" cy="1119013"/>
            <a:chOff x="7764463" y="723900"/>
            <a:chExt cx="269875" cy="360363"/>
          </a:xfrm>
        </p:grpSpPr>
        <p:sp>
          <p:nvSpPr>
            <p:cNvPr id="232" name="Google Shape;232;p39"/>
            <p:cNvSpPr/>
            <p:nvPr/>
          </p:nvSpPr>
          <p:spPr>
            <a:xfrm>
              <a:off x="7820025" y="798513"/>
              <a:ext cx="68263" cy="117475"/>
            </a:xfrm>
            <a:custGeom>
              <a:avLst/>
              <a:gdLst/>
              <a:ahLst/>
              <a:cxnLst/>
              <a:rect l="l" t="t" r="r" b="b"/>
              <a:pathLst>
                <a:path w="18" h="31" extrusionOk="0">
                  <a:moveTo>
                    <a:pt x="9" y="31"/>
                  </a:moveTo>
                  <a:cubicBezTo>
                    <a:pt x="4" y="31"/>
                    <a:pt x="0" y="28"/>
                    <a:pt x="0" y="23"/>
                  </a:cubicBezTo>
                  <a:cubicBezTo>
                    <a:pt x="0" y="22"/>
                    <a:pt x="1" y="21"/>
                    <a:pt x="2" y="21"/>
                  </a:cubicBezTo>
                  <a:cubicBezTo>
                    <a:pt x="3" y="21"/>
                    <a:pt x="4" y="22"/>
                    <a:pt x="4" y="23"/>
                  </a:cubicBezTo>
                  <a:cubicBezTo>
                    <a:pt x="4" y="25"/>
                    <a:pt x="6" y="27"/>
                    <a:pt x="9" y="27"/>
                  </a:cubicBezTo>
                  <a:cubicBezTo>
                    <a:pt x="12" y="27"/>
                    <a:pt x="14" y="25"/>
                    <a:pt x="14" y="23"/>
                  </a:cubicBezTo>
                  <a:cubicBezTo>
                    <a:pt x="14" y="20"/>
                    <a:pt x="12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0"/>
                    <a:pt x="17" y="11"/>
                    <a:pt x="16" y="11"/>
                  </a:cubicBezTo>
                  <a:cubicBezTo>
                    <a:pt x="15" y="11"/>
                    <a:pt x="14" y="10"/>
                    <a:pt x="14" y="9"/>
                  </a:cubicBezTo>
                  <a:cubicBezTo>
                    <a:pt x="14" y="7"/>
                    <a:pt x="12" y="4"/>
                    <a:pt x="9" y="4"/>
                  </a:cubicBezTo>
                  <a:cubicBezTo>
                    <a:pt x="6" y="4"/>
                    <a:pt x="4" y="7"/>
                    <a:pt x="4" y="9"/>
                  </a:cubicBezTo>
                  <a:cubicBezTo>
                    <a:pt x="4" y="12"/>
                    <a:pt x="6" y="14"/>
                    <a:pt x="9" y="14"/>
                  </a:cubicBezTo>
                  <a:cubicBezTo>
                    <a:pt x="14" y="14"/>
                    <a:pt x="18" y="18"/>
                    <a:pt x="18" y="23"/>
                  </a:cubicBezTo>
                  <a:cubicBezTo>
                    <a:pt x="18" y="28"/>
                    <a:pt x="14" y="31"/>
                    <a:pt x="9" y="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39"/>
            <p:cNvSpPr/>
            <p:nvPr/>
          </p:nvSpPr>
          <p:spPr>
            <a:xfrm>
              <a:off x="7847013" y="900113"/>
              <a:ext cx="14288" cy="34925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2" y="9"/>
                  </a:moveTo>
                  <a:cubicBezTo>
                    <a:pt x="1" y="9"/>
                    <a:pt x="0" y="8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3" y="9"/>
                    <a:pt x="2" y="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39"/>
            <p:cNvSpPr/>
            <p:nvPr/>
          </p:nvSpPr>
          <p:spPr>
            <a:xfrm>
              <a:off x="7847013" y="784225"/>
              <a:ext cx="14288" cy="30163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2" y="8"/>
                  </a:moveTo>
                  <a:cubicBezTo>
                    <a:pt x="1" y="8"/>
                    <a:pt x="0" y="8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8"/>
                    <a:pt x="3" y="8"/>
                    <a:pt x="2" y="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9"/>
            <p:cNvSpPr/>
            <p:nvPr/>
          </p:nvSpPr>
          <p:spPr>
            <a:xfrm>
              <a:off x="7764463" y="723900"/>
              <a:ext cx="269875" cy="360363"/>
            </a:xfrm>
            <a:custGeom>
              <a:avLst/>
              <a:gdLst/>
              <a:ahLst/>
              <a:cxnLst/>
              <a:rect l="l" t="t" r="r" b="b"/>
              <a:pathLst>
                <a:path w="72" h="96" extrusionOk="0">
                  <a:moveTo>
                    <a:pt x="70" y="96"/>
                  </a:moveTo>
                  <a:cubicBezTo>
                    <a:pt x="2" y="96"/>
                    <a:pt x="2" y="96"/>
                    <a:pt x="2" y="96"/>
                  </a:cubicBezTo>
                  <a:cubicBezTo>
                    <a:pt x="1" y="96"/>
                    <a:pt x="0" y="95"/>
                    <a:pt x="0" y="9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7" y="0"/>
                    <a:pt x="47" y="1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5"/>
                    <a:pt x="72" y="25"/>
                    <a:pt x="72" y="26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5"/>
                    <a:pt x="71" y="96"/>
                    <a:pt x="70" y="96"/>
                  </a:cubicBezTo>
                  <a:close/>
                  <a:moveTo>
                    <a:pt x="4" y="92"/>
                  </a:moveTo>
                  <a:cubicBezTo>
                    <a:pt x="68" y="92"/>
                    <a:pt x="68" y="92"/>
                    <a:pt x="68" y="92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39"/>
            <p:cNvSpPr/>
            <p:nvPr/>
          </p:nvSpPr>
          <p:spPr>
            <a:xfrm>
              <a:off x="7929563" y="72390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6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4"/>
                    <a:pt x="28" y="25"/>
                    <a:pt x="28" y="26"/>
                  </a:cubicBezTo>
                  <a:cubicBezTo>
                    <a:pt x="28" y="27"/>
                    <a:pt x="27" y="28"/>
                    <a:pt x="26" y="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39"/>
            <p:cNvSpPr/>
            <p:nvPr/>
          </p:nvSpPr>
          <p:spPr>
            <a:xfrm>
              <a:off x="7808913" y="965200"/>
              <a:ext cx="180975" cy="14288"/>
            </a:xfrm>
            <a:custGeom>
              <a:avLst/>
              <a:gdLst/>
              <a:ahLst/>
              <a:cxnLst/>
              <a:rect l="l" t="t" r="r" b="b"/>
              <a:pathLst>
                <a:path w="48" h="4" extrusionOk="0">
                  <a:moveTo>
                    <a:pt x="4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ubicBezTo>
                    <a:pt x="48" y="3"/>
                    <a:pt x="47" y="4"/>
                    <a:pt x="4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39"/>
            <p:cNvSpPr/>
            <p:nvPr/>
          </p:nvSpPr>
          <p:spPr>
            <a:xfrm>
              <a:off x="7899400" y="935038"/>
              <a:ext cx="90488" cy="14288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3"/>
                    <a:pt x="23" y="4"/>
                    <a:pt x="22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7929563" y="904875"/>
              <a:ext cx="60325" cy="14288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7929563" y="874713"/>
              <a:ext cx="60325" cy="14288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7808913" y="993775"/>
              <a:ext cx="180975" cy="15875"/>
            </a:xfrm>
            <a:custGeom>
              <a:avLst/>
              <a:gdLst/>
              <a:ahLst/>
              <a:cxnLst/>
              <a:rect l="l" t="t" r="r" b="b"/>
              <a:pathLst>
                <a:path w="48" h="4" extrusionOk="0">
                  <a:moveTo>
                    <a:pt x="4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ubicBezTo>
                    <a:pt x="48" y="3"/>
                    <a:pt x="47" y="4"/>
                    <a:pt x="4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7808913" y="1023938"/>
              <a:ext cx="180975" cy="15875"/>
            </a:xfrm>
            <a:custGeom>
              <a:avLst/>
              <a:gdLst/>
              <a:ahLst/>
              <a:cxnLst/>
              <a:rect l="l" t="t" r="r" b="b"/>
              <a:pathLst>
                <a:path w="48" h="4" extrusionOk="0">
                  <a:moveTo>
                    <a:pt x="4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ubicBezTo>
                    <a:pt x="48" y="3"/>
                    <a:pt x="47" y="4"/>
                    <a:pt x="4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39"/>
          <p:cNvSpPr txBox="1"/>
          <p:nvPr/>
        </p:nvSpPr>
        <p:spPr>
          <a:xfrm>
            <a:off x="4973500" y="4497525"/>
            <a:ext cx="389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 the guidance of Terqueasha Wooten</a:t>
            </a:r>
            <a:endParaRPr sz="15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9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600"/>
              <a:t>Personnel services</a:t>
            </a:r>
            <a:endParaRPr sz="3600"/>
          </a:p>
        </p:txBody>
      </p:sp>
      <p:grpSp>
        <p:nvGrpSpPr>
          <p:cNvPr id="494" name="Google Shape;494;p49"/>
          <p:cNvGrpSpPr/>
          <p:nvPr/>
        </p:nvGrpSpPr>
        <p:grpSpPr>
          <a:xfrm>
            <a:off x="1078402" y="1425752"/>
            <a:ext cx="276225" cy="259556"/>
            <a:chOff x="5548313" y="2541588"/>
            <a:chExt cx="368300" cy="346075"/>
          </a:xfrm>
        </p:grpSpPr>
        <p:sp>
          <p:nvSpPr>
            <p:cNvPr id="495" name="Google Shape;495;p49"/>
            <p:cNvSpPr/>
            <p:nvPr/>
          </p:nvSpPr>
          <p:spPr>
            <a:xfrm>
              <a:off x="5675313" y="2782888"/>
              <a:ext cx="112800" cy="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49"/>
            <p:cNvSpPr/>
            <p:nvPr/>
          </p:nvSpPr>
          <p:spPr>
            <a:xfrm>
              <a:off x="5768975" y="2843213"/>
              <a:ext cx="63600" cy="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49"/>
            <p:cNvSpPr/>
            <p:nvPr/>
          </p:nvSpPr>
          <p:spPr>
            <a:xfrm>
              <a:off x="5727700" y="2601913"/>
              <a:ext cx="46038" cy="14288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49"/>
            <p:cNvSpPr/>
            <p:nvPr/>
          </p:nvSpPr>
          <p:spPr>
            <a:xfrm>
              <a:off x="5743575" y="2632075"/>
              <a:ext cx="96838" cy="14288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5" y="4"/>
                    <a:pt x="24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49"/>
            <p:cNvSpPr/>
            <p:nvPr/>
          </p:nvSpPr>
          <p:spPr>
            <a:xfrm>
              <a:off x="5719763" y="2662238"/>
              <a:ext cx="112713" cy="14288"/>
            </a:xfrm>
            <a:custGeom>
              <a:avLst/>
              <a:gdLst/>
              <a:ahLst/>
              <a:cxnLst/>
              <a:rect l="l" t="t" r="r" b="b"/>
              <a:pathLst>
                <a:path w="30" h="4" extrusionOk="0">
                  <a:moveTo>
                    <a:pt x="2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ubicBezTo>
                    <a:pt x="30" y="3"/>
                    <a:pt x="29" y="4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49"/>
            <p:cNvSpPr/>
            <p:nvPr/>
          </p:nvSpPr>
          <p:spPr>
            <a:xfrm>
              <a:off x="5719763" y="2692400"/>
              <a:ext cx="120650" cy="14288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3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49"/>
            <p:cNvSpPr/>
            <p:nvPr/>
          </p:nvSpPr>
          <p:spPr>
            <a:xfrm>
              <a:off x="5719763" y="2722563"/>
              <a:ext cx="106363" cy="14288"/>
            </a:xfrm>
            <a:custGeom>
              <a:avLst/>
              <a:gdLst/>
              <a:ahLst/>
              <a:cxnLst/>
              <a:rect l="l" t="t" r="r" b="b"/>
              <a:pathLst>
                <a:path w="28" h="4" extrusionOk="0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49"/>
            <p:cNvSpPr/>
            <p:nvPr/>
          </p:nvSpPr>
          <p:spPr>
            <a:xfrm>
              <a:off x="5713413" y="2752725"/>
              <a:ext cx="119063" cy="14288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3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9"/>
            <p:cNvSpPr/>
            <p:nvPr/>
          </p:nvSpPr>
          <p:spPr>
            <a:xfrm>
              <a:off x="5705475" y="2541588"/>
              <a:ext cx="187200" cy="1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9"/>
            <p:cNvSpPr/>
            <p:nvPr/>
          </p:nvSpPr>
          <p:spPr>
            <a:xfrm>
              <a:off x="5548313" y="2541588"/>
              <a:ext cx="368300" cy="346075"/>
            </a:xfrm>
            <a:custGeom>
              <a:avLst/>
              <a:gdLst/>
              <a:ahLst/>
              <a:cxnLst/>
              <a:rect l="l" t="t" r="r" b="b"/>
              <a:pathLst>
                <a:path w="98" h="92" extrusionOk="0">
                  <a:moveTo>
                    <a:pt x="52" y="92"/>
                  </a:moveTo>
                  <a:cubicBezTo>
                    <a:pt x="2" y="92"/>
                    <a:pt x="2" y="92"/>
                    <a:pt x="2" y="92"/>
                  </a:cubicBezTo>
                  <a:cubicBezTo>
                    <a:pt x="1" y="92"/>
                    <a:pt x="0" y="91"/>
                    <a:pt x="0" y="90"/>
                  </a:cubicBezTo>
                  <a:cubicBezTo>
                    <a:pt x="0" y="89"/>
                    <a:pt x="1" y="88"/>
                    <a:pt x="2" y="88"/>
                  </a:cubicBezTo>
                  <a:cubicBezTo>
                    <a:pt x="4" y="88"/>
                    <a:pt x="5" y="88"/>
                    <a:pt x="6" y="87"/>
                  </a:cubicBezTo>
                  <a:cubicBezTo>
                    <a:pt x="8" y="85"/>
                    <a:pt x="8" y="80"/>
                    <a:pt x="7" y="77"/>
                  </a:cubicBezTo>
                  <a:cubicBezTo>
                    <a:pt x="7" y="72"/>
                    <a:pt x="7" y="68"/>
                    <a:pt x="10" y="66"/>
                  </a:cubicBezTo>
                  <a:cubicBezTo>
                    <a:pt x="11" y="65"/>
                    <a:pt x="12" y="64"/>
                    <a:pt x="14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6" y="42"/>
                    <a:pt x="36" y="8"/>
                    <a:pt x="36" y="8"/>
                  </a:cubicBezTo>
                  <a:cubicBezTo>
                    <a:pt x="36" y="5"/>
                    <a:pt x="37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0" y="4"/>
                    <a:pt x="40" y="8"/>
                    <a:pt x="40" y="8"/>
                  </a:cubicBezTo>
                  <a:cubicBezTo>
                    <a:pt x="40" y="9"/>
                    <a:pt x="40" y="44"/>
                    <a:pt x="36" y="66"/>
                  </a:cubicBezTo>
                  <a:cubicBezTo>
                    <a:pt x="36" y="67"/>
                    <a:pt x="35" y="68"/>
                    <a:pt x="3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1" y="70"/>
                    <a:pt x="11" y="73"/>
                    <a:pt x="11" y="76"/>
                  </a:cubicBezTo>
                  <a:cubicBezTo>
                    <a:pt x="12" y="80"/>
                    <a:pt x="12" y="85"/>
                    <a:pt x="10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54" y="88"/>
                    <a:pt x="55" y="88"/>
                    <a:pt x="56" y="87"/>
                  </a:cubicBezTo>
                  <a:cubicBezTo>
                    <a:pt x="57" y="85"/>
                    <a:pt x="57" y="80"/>
                    <a:pt x="57" y="77"/>
                  </a:cubicBezTo>
                  <a:cubicBezTo>
                    <a:pt x="57" y="72"/>
                    <a:pt x="57" y="68"/>
                    <a:pt x="60" y="66"/>
                  </a:cubicBezTo>
                  <a:cubicBezTo>
                    <a:pt x="61" y="65"/>
                    <a:pt x="62" y="64"/>
                    <a:pt x="64" y="64"/>
                  </a:cubicBezTo>
                  <a:cubicBezTo>
                    <a:pt x="66" y="64"/>
                    <a:pt x="68" y="65"/>
                    <a:pt x="69" y="66"/>
                  </a:cubicBezTo>
                  <a:cubicBezTo>
                    <a:pt x="70" y="68"/>
                    <a:pt x="70" y="70"/>
                    <a:pt x="70" y="73"/>
                  </a:cubicBezTo>
                  <a:cubicBezTo>
                    <a:pt x="70" y="75"/>
                    <a:pt x="70" y="78"/>
                    <a:pt x="72" y="79"/>
                  </a:cubicBezTo>
                  <a:cubicBezTo>
                    <a:pt x="72" y="80"/>
                    <a:pt x="74" y="80"/>
                    <a:pt x="76" y="80"/>
                  </a:cubicBezTo>
                  <a:cubicBezTo>
                    <a:pt x="76" y="80"/>
                    <a:pt x="77" y="80"/>
                    <a:pt x="78" y="79"/>
                  </a:cubicBezTo>
                  <a:cubicBezTo>
                    <a:pt x="86" y="71"/>
                    <a:pt x="86" y="25"/>
                    <a:pt x="86" y="8"/>
                  </a:cubicBezTo>
                  <a:cubicBezTo>
                    <a:pt x="86" y="5"/>
                    <a:pt x="87" y="0"/>
                    <a:pt x="92" y="0"/>
                  </a:cubicBezTo>
                  <a:cubicBezTo>
                    <a:pt x="97" y="0"/>
                    <a:pt x="98" y="10"/>
                    <a:pt x="98" y="14"/>
                  </a:cubicBezTo>
                  <a:cubicBezTo>
                    <a:pt x="98" y="15"/>
                    <a:pt x="97" y="16"/>
                    <a:pt x="96" y="1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34"/>
                    <a:pt x="89" y="73"/>
                    <a:pt x="81" y="82"/>
                  </a:cubicBezTo>
                  <a:cubicBezTo>
                    <a:pt x="79" y="83"/>
                    <a:pt x="78" y="84"/>
                    <a:pt x="76" y="84"/>
                  </a:cubicBezTo>
                  <a:cubicBezTo>
                    <a:pt x="73" y="84"/>
                    <a:pt x="70" y="83"/>
                    <a:pt x="69" y="82"/>
                  </a:cubicBezTo>
                  <a:cubicBezTo>
                    <a:pt x="66" y="79"/>
                    <a:pt x="66" y="76"/>
                    <a:pt x="66" y="73"/>
                  </a:cubicBezTo>
                  <a:cubicBezTo>
                    <a:pt x="66" y="71"/>
                    <a:pt x="66" y="69"/>
                    <a:pt x="66" y="68"/>
                  </a:cubicBezTo>
                  <a:cubicBezTo>
                    <a:pt x="65" y="68"/>
                    <a:pt x="65" y="68"/>
                    <a:pt x="64" y="68"/>
                  </a:cubicBezTo>
                  <a:cubicBezTo>
                    <a:pt x="63" y="68"/>
                    <a:pt x="63" y="68"/>
                    <a:pt x="62" y="68"/>
                  </a:cubicBezTo>
                  <a:cubicBezTo>
                    <a:pt x="61" y="70"/>
                    <a:pt x="61" y="73"/>
                    <a:pt x="61" y="76"/>
                  </a:cubicBezTo>
                  <a:cubicBezTo>
                    <a:pt x="61" y="81"/>
                    <a:pt x="61" y="87"/>
                    <a:pt x="58" y="90"/>
                  </a:cubicBezTo>
                  <a:cubicBezTo>
                    <a:pt x="57" y="91"/>
                    <a:pt x="55" y="92"/>
                    <a:pt x="52" y="92"/>
                  </a:cubicBezTo>
                  <a:close/>
                  <a:moveTo>
                    <a:pt x="90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94" y="8"/>
                    <a:pt x="93" y="4"/>
                    <a:pt x="92" y="4"/>
                  </a:cubicBezTo>
                  <a:cubicBezTo>
                    <a:pt x="90" y="4"/>
                    <a:pt x="90" y="8"/>
                    <a:pt x="90" y="8"/>
                  </a:cubicBezTo>
                  <a:cubicBezTo>
                    <a:pt x="90" y="9"/>
                    <a:pt x="90" y="10"/>
                    <a:pt x="90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5" name="Google Shape;505;p49"/>
          <p:cNvSpPr txBox="1"/>
          <p:nvPr/>
        </p:nvSpPr>
        <p:spPr>
          <a:xfrm>
            <a:off x="400050" y="4002125"/>
            <a:ext cx="779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06" name="Google Shape;5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700" y="1124100"/>
            <a:ext cx="5176999" cy="307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600"/>
              <a:t>Non-personnel services</a:t>
            </a:r>
            <a:endParaRPr sz="3600"/>
          </a:p>
        </p:txBody>
      </p:sp>
      <p:grpSp>
        <p:nvGrpSpPr>
          <p:cNvPr id="513" name="Google Shape;513;p50"/>
          <p:cNvGrpSpPr/>
          <p:nvPr/>
        </p:nvGrpSpPr>
        <p:grpSpPr>
          <a:xfrm>
            <a:off x="1078402" y="1425752"/>
            <a:ext cx="276225" cy="259556"/>
            <a:chOff x="5548313" y="2541588"/>
            <a:chExt cx="368300" cy="346075"/>
          </a:xfrm>
        </p:grpSpPr>
        <p:sp>
          <p:nvSpPr>
            <p:cNvPr id="514" name="Google Shape;514;p50"/>
            <p:cNvSpPr/>
            <p:nvPr/>
          </p:nvSpPr>
          <p:spPr>
            <a:xfrm>
              <a:off x="5675313" y="2782888"/>
              <a:ext cx="112800" cy="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50"/>
            <p:cNvSpPr/>
            <p:nvPr/>
          </p:nvSpPr>
          <p:spPr>
            <a:xfrm>
              <a:off x="5768975" y="2843213"/>
              <a:ext cx="63600" cy="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50"/>
            <p:cNvSpPr/>
            <p:nvPr/>
          </p:nvSpPr>
          <p:spPr>
            <a:xfrm>
              <a:off x="5727700" y="2601913"/>
              <a:ext cx="46038" cy="14288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50"/>
            <p:cNvSpPr/>
            <p:nvPr/>
          </p:nvSpPr>
          <p:spPr>
            <a:xfrm>
              <a:off x="5743575" y="2632075"/>
              <a:ext cx="96838" cy="14288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5" y="4"/>
                    <a:pt x="24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50"/>
            <p:cNvSpPr/>
            <p:nvPr/>
          </p:nvSpPr>
          <p:spPr>
            <a:xfrm>
              <a:off x="5719763" y="2662238"/>
              <a:ext cx="112713" cy="14288"/>
            </a:xfrm>
            <a:custGeom>
              <a:avLst/>
              <a:gdLst/>
              <a:ahLst/>
              <a:cxnLst/>
              <a:rect l="l" t="t" r="r" b="b"/>
              <a:pathLst>
                <a:path w="30" h="4" extrusionOk="0">
                  <a:moveTo>
                    <a:pt x="2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ubicBezTo>
                    <a:pt x="30" y="3"/>
                    <a:pt x="29" y="4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50"/>
            <p:cNvSpPr/>
            <p:nvPr/>
          </p:nvSpPr>
          <p:spPr>
            <a:xfrm>
              <a:off x="5719763" y="2692400"/>
              <a:ext cx="120650" cy="14288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3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50"/>
            <p:cNvSpPr/>
            <p:nvPr/>
          </p:nvSpPr>
          <p:spPr>
            <a:xfrm>
              <a:off x="5719763" y="2722563"/>
              <a:ext cx="106363" cy="14288"/>
            </a:xfrm>
            <a:custGeom>
              <a:avLst/>
              <a:gdLst/>
              <a:ahLst/>
              <a:cxnLst/>
              <a:rect l="l" t="t" r="r" b="b"/>
              <a:pathLst>
                <a:path w="28" h="4" extrusionOk="0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50"/>
            <p:cNvSpPr/>
            <p:nvPr/>
          </p:nvSpPr>
          <p:spPr>
            <a:xfrm>
              <a:off x="5713413" y="2752725"/>
              <a:ext cx="119063" cy="14288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3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50"/>
            <p:cNvSpPr/>
            <p:nvPr/>
          </p:nvSpPr>
          <p:spPr>
            <a:xfrm>
              <a:off x="5705475" y="2541588"/>
              <a:ext cx="187200" cy="1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50"/>
            <p:cNvSpPr/>
            <p:nvPr/>
          </p:nvSpPr>
          <p:spPr>
            <a:xfrm>
              <a:off x="5548313" y="2541588"/>
              <a:ext cx="368300" cy="346075"/>
            </a:xfrm>
            <a:custGeom>
              <a:avLst/>
              <a:gdLst/>
              <a:ahLst/>
              <a:cxnLst/>
              <a:rect l="l" t="t" r="r" b="b"/>
              <a:pathLst>
                <a:path w="98" h="92" extrusionOk="0">
                  <a:moveTo>
                    <a:pt x="52" y="92"/>
                  </a:moveTo>
                  <a:cubicBezTo>
                    <a:pt x="2" y="92"/>
                    <a:pt x="2" y="92"/>
                    <a:pt x="2" y="92"/>
                  </a:cubicBezTo>
                  <a:cubicBezTo>
                    <a:pt x="1" y="92"/>
                    <a:pt x="0" y="91"/>
                    <a:pt x="0" y="90"/>
                  </a:cubicBezTo>
                  <a:cubicBezTo>
                    <a:pt x="0" y="89"/>
                    <a:pt x="1" y="88"/>
                    <a:pt x="2" y="88"/>
                  </a:cubicBezTo>
                  <a:cubicBezTo>
                    <a:pt x="4" y="88"/>
                    <a:pt x="5" y="88"/>
                    <a:pt x="6" y="87"/>
                  </a:cubicBezTo>
                  <a:cubicBezTo>
                    <a:pt x="8" y="85"/>
                    <a:pt x="8" y="80"/>
                    <a:pt x="7" y="77"/>
                  </a:cubicBezTo>
                  <a:cubicBezTo>
                    <a:pt x="7" y="72"/>
                    <a:pt x="7" y="68"/>
                    <a:pt x="10" y="66"/>
                  </a:cubicBezTo>
                  <a:cubicBezTo>
                    <a:pt x="11" y="65"/>
                    <a:pt x="12" y="64"/>
                    <a:pt x="14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6" y="42"/>
                    <a:pt x="36" y="8"/>
                    <a:pt x="36" y="8"/>
                  </a:cubicBezTo>
                  <a:cubicBezTo>
                    <a:pt x="36" y="5"/>
                    <a:pt x="37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0" y="4"/>
                    <a:pt x="40" y="8"/>
                    <a:pt x="40" y="8"/>
                  </a:cubicBezTo>
                  <a:cubicBezTo>
                    <a:pt x="40" y="9"/>
                    <a:pt x="40" y="44"/>
                    <a:pt x="36" y="66"/>
                  </a:cubicBezTo>
                  <a:cubicBezTo>
                    <a:pt x="36" y="67"/>
                    <a:pt x="35" y="68"/>
                    <a:pt x="3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1" y="70"/>
                    <a:pt x="11" y="73"/>
                    <a:pt x="11" y="76"/>
                  </a:cubicBezTo>
                  <a:cubicBezTo>
                    <a:pt x="12" y="80"/>
                    <a:pt x="12" y="85"/>
                    <a:pt x="10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54" y="88"/>
                    <a:pt x="55" y="88"/>
                    <a:pt x="56" y="87"/>
                  </a:cubicBezTo>
                  <a:cubicBezTo>
                    <a:pt x="57" y="85"/>
                    <a:pt x="57" y="80"/>
                    <a:pt x="57" y="77"/>
                  </a:cubicBezTo>
                  <a:cubicBezTo>
                    <a:pt x="57" y="72"/>
                    <a:pt x="57" y="68"/>
                    <a:pt x="60" y="66"/>
                  </a:cubicBezTo>
                  <a:cubicBezTo>
                    <a:pt x="61" y="65"/>
                    <a:pt x="62" y="64"/>
                    <a:pt x="64" y="64"/>
                  </a:cubicBezTo>
                  <a:cubicBezTo>
                    <a:pt x="66" y="64"/>
                    <a:pt x="68" y="65"/>
                    <a:pt x="69" y="66"/>
                  </a:cubicBezTo>
                  <a:cubicBezTo>
                    <a:pt x="70" y="68"/>
                    <a:pt x="70" y="70"/>
                    <a:pt x="70" y="73"/>
                  </a:cubicBezTo>
                  <a:cubicBezTo>
                    <a:pt x="70" y="75"/>
                    <a:pt x="70" y="78"/>
                    <a:pt x="72" y="79"/>
                  </a:cubicBezTo>
                  <a:cubicBezTo>
                    <a:pt x="72" y="80"/>
                    <a:pt x="74" y="80"/>
                    <a:pt x="76" y="80"/>
                  </a:cubicBezTo>
                  <a:cubicBezTo>
                    <a:pt x="76" y="80"/>
                    <a:pt x="77" y="80"/>
                    <a:pt x="78" y="79"/>
                  </a:cubicBezTo>
                  <a:cubicBezTo>
                    <a:pt x="86" y="71"/>
                    <a:pt x="86" y="25"/>
                    <a:pt x="86" y="8"/>
                  </a:cubicBezTo>
                  <a:cubicBezTo>
                    <a:pt x="86" y="5"/>
                    <a:pt x="87" y="0"/>
                    <a:pt x="92" y="0"/>
                  </a:cubicBezTo>
                  <a:cubicBezTo>
                    <a:pt x="97" y="0"/>
                    <a:pt x="98" y="10"/>
                    <a:pt x="98" y="14"/>
                  </a:cubicBezTo>
                  <a:cubicBezTo>
                    <a:pt x="98" y="15"/>
                    <a:pt x="97" y="16"/>
                    <a:pt x="96" y="1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34"/>
                    <a:pt x="89" y="73"/>
                    <a:pt x="81" y="82"/>
                  </a:cubicBezTo>
                  <a:cubicBezTo>
                    <a:pt x="79" y="83"/>
                    <a:pt x="78" y="84"/>
                    <a:pt x="76" y="84"/>
                  </a:cubicBezTo>
                  <a:cubicBezTo>
                    <a:pt x="73" y="84"/>
                    <a:pt x="70" y="83"/>
                    <a:pt x="69" y="82"/>
                  </a:cubicBezTo>
                  <a:cubicBezTo>
                    <a:pt x="66" y="79"/>
                    <a:pt x="66" y="76"/>
                    <a:pt x="66" y="73"/>
                  </a:cubicBezTo>
                  <a:cubicBezTo>
                    <a:pt x="66" y="71"/>
                    <a:pt x="66" y="69"/>
                    <a:pt x="66" y="68"/>
                  </a:cubicBezTo>
                  <a:cubicBezTo>
                    <a:pt x="65" y="68"/>
                    <a:pt x="65" y="68"/>
                    <a:pt x="64" y="68"/>
                  </a:cubicBezTo>
                  <a:cubicBezTo>
                    <a:pt x="63" y="68"/>
                    <a:pt x="63" y="68"/>
                    <a:pt x="62" y="68"/>
                  </a:cubicBezTo>
                  <a:cubicBezTo>
                    <a:pt x="61" y="70"/>
                    <a:pt x="61" y="73"/>
                    <a:pt x="61" y="76"/>
                  </a:cubicBezTo>
                  <a:cubicBezTo>
                    <a:pt x="61" y="81"/>
                    <a:pt x="61" y="87"/>
                    <a:pt x="58" y="90"/>
                  </a:cubicBezTo>
                  <a:cubicBezTo>
                    <a:pt x="57" y="91"/>
                    <a:pt x="55" y="92"/>
                    <a:pt x="52" y="92"/>
                  </a:cubicBezTo>
                  <a:close/>
                  <a:moveTo>
                    <a:pt x="90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94" y="8"/>
                    <a:pt x="93" y="4"/>
                    <a:pt x="92" y="4"/>
                  </a:cubicBezTo>
                  <a:cubicBezTo>
                    <a:pt x="90" y="4"/>
                    <a:pt x="90" y="8"/>
                    <a:pt x="90" y="8"/>
                  </a:cubicBezTo>
                  <a:cubicBezTo>
                    <a:pt x="90" y="9"/>
                    <a:pt x="90" y="10"/>
                    <a:pt x="90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4" name="Google Shape;524;p50"/>
          <p:cNvSpPr txBox="1"/>
          <p:nvPr/>
        </p:nvSpPr>
        <p:spPr>
          <a:xfrm>
            <a:off x="400050" y="4002125"/>
            <a:ext cx="779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25" name="Google Shape;5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626" y="1143000"/>
            <a:ext cx="5694650" cy="3422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51" descr="A group of people in a roo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5262" t="29180" r="238" b="19778"/>
          <a:stretch/>
        </p:blipFill>
        <p:spPr>
          <a:xfrm>
            <a:off x="0" y="1162352"/>
            <a:ext cx="9143388" cy="3523947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1"/>
          <p:cNvSpPr/>
          <p:nvPr/>
        </p:nvSpPr>
        <p:spPr>
          <a:xfrm>
            <a:off x="0" y="70800"/>
            <a:ext cx="9143400" cy="4615500"/>
          </a:xfrm>
          <a:prstGeom prst="rect">
            <a:avLst/>
          </a:prstGeom>
          <a:gradFill>
            <a:gsLst>
              <a:gs pos="0">
                <a:srgbClr val="0C0C0C"/>
              </a:gs>
              <a:gs pos="100000">
                <a:srgbClr val="3F3F3F">
                  <a:alpha val="69803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3" name="Google Shape;53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450" y="971550"/>
            <a:ext cx="7039101" cy="35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1"/>
          <p:cNvSpPr txBox="1"/>
          <p:nvPr/>
        </p:nvSpPr>
        <p:spPr>
          <a:xfrm>
            <a:off x="1112250" y="214600"/>
            <a:ext cx="697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GOVERNANCE STRUCTURE </a:t>
            </a:r>
            <a:endParaRPr sz="36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52" descr="A group of people in a roo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5261" t="29179" r="237" b="19779"/>
          <a:stretch/>
        </p:blipFill>
        <p:spPr>
          <a:xfrm>
            <a:off x="0" y="1162352"/>
            <a:ext cx="9143392" cy="35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2"/>
          <p:cNvSpPr/>
          <p:nvPr/>
        </p:nvSpPr>
        <p:spPr>
          <a:xfrm>
            <a:off x="-300" y="1148739"/>
            <a:ext cx="9144000" cy="3523800"/>
          </a:xfrm>
          <a:prstGeom prst="rect">
            <a:avLst/>
          </a:prstGeom>
          <a:gradFill>
            <a:gsLst>
              <a:gs pos="0">
                <a:srgbClr val="0C0C0C"/>
              </a:gs>
              <a:gs pos="100000">
                <a:srgbClr val="3F3F3F">
                  <a:alpha val="69803"/>
                </a:srgbClr>
              </a:gs>
            </a:gsLst>
            <a:lin ang="189000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91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52"/>
          <p:cNvSpPr txBox="1">
            <a:spLocks noGrp="1"/>
          </p:cNvSpPr>
          <p:nvPr>
            <p:ph type="title" idx="4294967295"/>
          </p:nvPr>
        </p:nvSpPr>
        <p:spPr>
          <a:xfrm>
            <a:off x="400050" y="304800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600"/>
              <a:t>SUMMARY</a:t>
            </a:r>
            <a:endParaRPr sz="3600"/>
          </a:p>
        </p:txBody>
      </p:sp>
      <p:sp>
        <p:nvSpPr>
          <p:cNvPr id="543" name="Google Shape;543;p52"/>
          <p:cNvSpPr txBox="1"/>
          <p:nvPr/>
        </p:nvSpPr>
        <p:spPr>
          <a:xfrm>
            <a:off x="645300" y="1331175"/>
            <a:ext cx="78534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Headquarters: Cost collections were </a:t>
            </a:r>
            <a:r>
              <a:rPr lang="en" sz="1500" b="1" dirty="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decreased </a:t>
            </a:r>
            <a:r>
              <a:rPr lang="en" sz="1500" b="1" dirty="0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</a:t>
            </a:r>
            <a:r>
              <a:rPr lang="en" sz="1500" b="1" dirty="0">
                <a:solidFill>
                  <a:srgbClr val="86C62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46.28%</a:t>
            </a:r>
            <a:r>
              <a:rPr lang="en" sz="1500" b="1" dirty="0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from the historic state</a:t>
            </a:r>
            <a:endParaRPr sz="1500" b="1" dirty="0">
              <a:solidFill>
                <a:srgbClr val="F2F2F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F2F2F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F2F2F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Centre A: Cost collections were </a:t>
            </a:r>
            <a:r>
              <a:rPr lang="en" sz="1500" b="1" dirty="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increased </a:t>
            </a:r>
            <a:r>
              <a:rPr lang="en" sz="15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</a:t>
            </a:r>
            <a:r>
              <a:rPr lang="en" sz="1500" b="1" dirty="0">
                <a:solidFill>
                  <a:srgbClr val="86C62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70.80%</a:t>
            </a:r>
            <a:r>
              <a:rPr lang="en" sz="1500" b="1" dirty="0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from the historic state</a:t>
            </a:r>
            <a:endParaRPr sz="1500" b="1" dirty="0">
              <a:solidFill>
                <a:srgbClr val="F2F2F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F2F2F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F2F2F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Centre B: Cost collections were </a:t>
            </a:r>
            <a:r>
              <a:rPr lang="en" sz="1500" b="1" dirty="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increased </a:t>
            </a:r>
            <a:r>
              <a:rPr lang="en" sz="1500" b="1" dirty="0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 </a:t>
            </a:r>
            <a:r>
              <a:rPr lang="en" sz="1500" b="1" dirty="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36.84%</a:t>
            </a:r>
            <a:r>
              <a:rPr lang="en" sz="1500" b="1" dirty="0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from the historic state</a:t>
            </a:r>
            <a:endParaRPr sz="1500" b="1" dirty="0">
              <a:solidFill>
                <a:srgbClr val="F2F2F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F2F2F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F2F2F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Centre C: Cost collections were </a:t>
            </a:r>
            <a:r>
              <a:rPr lang="en" sz="1500" b="1" dirty="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decreased </a:t>
            </a:r>
            <a:r>
              <a:rPr lang="en" sz="15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</a:t>
            </a:r>
            <a:r>
              <a:rPr lang="en" sz="1500" b="1" dirty="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46.56% </a:t>
            </a:r>
            <a:r>
              <a:rPr lang="en" sz="1500" b="1" dirty="0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from the historic state</a:t>
            </a:r>
            <a:endParaRPr sz="1500" b="1" dirty="0">
              <a:solidFill>
                <a:srgbClr val="F2F2F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F2F2F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F2F2F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Centre D: Cost collections were </a:t>
            </a:r>
            <a:r>
              <a:rPr lang="en" sz="1500" b="1" dirty="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decreased </a:t>
            </a:r>
            <a:r>
              <a:rPr lang="en" sz="1500" b="1" dirty="0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by</a:t>
            </a:r>
            <a:r>
              <a:rPr lang="en" sz="1500" b="1" dirty="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14.80%</a:t>
            </a:r>
            <a:r>
              <a:rPr lang="en" sz="1500" b="1" dirty="0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from the historic state</a:t>
            </a:r>
            <a:endParaRPr sz="1500" b="1" dirty="0">
              <a:solidFill>
                <a:srgbClr val="F2F2F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44" name="Google Shape;544;p52"/>
          <p:cNvGrpSpPr/>
          <p:nvPr/>
        </p:nvGrpSpPr>
        <p:grpSpPr>
          <a:xfrm>
            <a:off x="814720" y="1392018"/>
            <a:ext cx="271322" cy="271322"/>
            <a:chOff x="533400" y="3133272"/>
            <a:chExt cx="362100" cy="362100"/>
          </a:xfrm>
        </p:grpSpPr>
        <p:sp>
          <p:nvSpPr>
            <p:cNvPr id="545" name="Google Shape;545;p52"/>
            <p:cNvSpPr/>
            <p:nvPr/>
          </p:nvSpPr>
          <p:spPr>
            <a:xfrm>
              <a:off x="533400" y="3133272"/>
              <a:ext cx="362100" cy="3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52"/>
            <p:cNvSpPr/>
            <p:nvPr/>
          </p:nvSpPr>
          <p:spPr>
            <a:xfrm>
              <a:off x="643079" y="3232561"/>
              <a:ext cx="142593" cy="163373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7" name="Google Shape;547;p52"/>
          <p:cNvGrpSpPr/>
          <p:nvPr/>
        </p:nvGrpSpPr>
        <p:grpSpPr>
          <a:xfrm>
            <a:off x="814720" y="2090680"/>
            <a:ext cx="271322" cy="271322"/>
            <a:chOff x="533400" y="3133272"/>
            <a:chExt cx="362100" cy="362100"/>
          </a:xfrm>
        </p:grpSpPr>
        <p:sp>
          <p:nvSpPr>
            <p:cNvPr id="548" name="Google Shape;548;p52"/>
            <p:cNvSpPr/>
            <p:nvPr/>
          </p:nvSpPr>
          <p:spPr>
            <a:xfrm>
              <a:off x="533400" y="3133272"/>
              <a:ext cx="362100" cy="3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52"/>
            <p:cNvSpPr/>
            <p:nvPr/>
          </p:nvSpPr>
          <p:spPr>
            <a:xfrm>
              <a:off x="643079" y="3232561"/>
              <a:ext cx="142593" cy="163373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0" name="Google Shape;550;p52"/>
          <p:cNvGrpSpPr/>
          <p:nvPr/>
        </p:nvGrpSpPr>
        <p:grpSpPr>
          <a:xfrm>
            <a:off x="814720" y="2775055"/>
            <a:ext cx="271322" cy="271322"/>
            <a:chOff x="533400" y="3133272"/>
            <a:chExt cx="362100" cy="362100"/>
          </a:xfrm>
        </p:grpSpPr>
        <p:sp>
          <p:nvSpPr>
            <p:cNvPr id="551" name="Google Shape;551;p52"/>
            <p:cNvSpPr/>
            <p:nvPr/>
          </p:nvSpPr>
          <p:spPr>
            <a:xfrm>
              <a:off x="533400" y="3133272"/>
              <a:ext cx="362100" cy="3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52"/>
            <p:cNvSpPr/>
            <p:nvPr/>
          </p:nvSpPr>
          <p:spPr>
            <a:xfrm>
              <a:off x="643079" y="3232561"/>
              <a:ext cx="142593" cy="163373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3" name="Google Shape;553;p52"/>
          <p:cNvGrpSpPr/>
          <p:nvPr/>
        </p:nvGrpSpPr>
        <p:grpSpPr>
          <a:xfrm>
            <a:off x="814720" y="3481143"/>
            <a:ext cx="271322" cy="271322"/>
            <a:chOff x="533400" y="3133272"/>
            <a:chExt cx="362100" cy="362100"/>
          </a:xfrm>
        </p:grpSpPr>
        <p:sp>
          <p:nvSpPr>
            <p:cNvPr id="554" name="Google Shape;554;p52"/>
            <p:cNvSpPr/>
            <p:nvPr/>
          </p:nvSpPr>
          <p:spPr>
            <a:xfrm>
              <a:off x="533400" y="3133272"/>
              <a:ext cx="362100" cy="3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52"/>
            <p:cNvSpPr/>
            <p:nvPr/>
          </p:nvSpPr>
          <p:spPr>
            <a:xfrm>
              <a:off x="643079" y="3232561"/>
              <a:ext cx="142593" cy="163373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6" name="Google Shape;556;p52"/>
          <p:cNvGrpSpPr/>
          <p:nvPr/>
        </p:nvGrpSpPr>
        <p:grpSpPr>
          <a:xfrm>
            <a:off x="814720" y="4158093"/>
            <a:ext cx="271322" cy="271322"/>
            <a:chOff x="533400" y="3133272"/>
            <a:chExt cx="362100" cy="362100"/>
          </a:xfrm>
        </p:grpSpPr>
        <p:sp>
          <p:nvSpPr>
            <p:cNvPr id="557" name="Google Shape;557;p52"/>
            <p:cNvSpPr/>
            <p:nvPr/>
          </p:nvSpPr>
          <p:spPr>
            <a:xfrm>
              <a:off x="533400" y="3133272"/>
              <a:ext cx="362100" cy="362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52"/>
            <p:cNvSpPr/>
            <p:nvPr/>
          </p:nvSpPr>
          <p:spPr>
            <a:xfrm>
              <a:off x="643079" y="3232561"/>
              <a:ext cx="142593" cy="163373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53"/>
          <p:cNvPicPr preferRelativeResize="0"/>
          <p:nvPr/>
        </p:nvPicPr>
        <p:blipFill rotWithShape="1">
          <a:blip r:embed="rId3">
            <a:alphaModFix/>
          </a:blip>
          <a:srcRect t="15624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533400" y="0"/>
                </a:lnTo>
                <a:lnTo>
                  <a:pt x="533400" y="5118072"/>
                </a:lnTo>
                <a:cubicBezTo>
                  <a:pt x="533400" y="5377606"/>
                  <a:pt x="743794" y="5588000"/>
                  <a:pt x="1003328" y="5588000"/>
                </a:cubicBezTo>
                <a:lnTo>
                  <a:pt x="5626072" y="5588000"/>
                </a:lnTo>
                <a:cubicBezTo>
                  <a:pt x="5885606" y="5588000"/>
                  <a:pt x="6096000" y="5377606"/>
                  <a:pt x="6096000" y="5118072"/>
                </a:cubicBezTo>
                <a:lnTo>
                  <a:pt x="6096000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3F3F3F">
                  <a:alpha val="54901"/>
                </a:srgbClr>
              </a:gs>
              <a:gs pos="100000">
                <a:srgbClr val="0C0C0C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53"/>
          <p:cNvSpPr/>
          <p:nvPr/>
        </p:nvSpPr>
        <p:spPr>
          <a:xfrm>
            <a:off x="400050" y="1"/>
            <a:ext cx="4171950" cy="4190999"/>
          </a:xfrm>
          <a:custGeom>
            <a:avLst/>
            <a:gdLst/>
            <a:ahLst/>
            <a:cxnLst/>
            <a:rect l="l" t="t" r="r" b="b"/>
            <a:pathLst>
              <a:path w="5562600" h="5587999" extrusionOk="0">
                <a:moveTo>
                  <a:pt x="0" y="0"/>
                </a:moveTo>
                <a:lnTo>
                  <a:pt x="5562600" y="0"/>
                </a:lnTo>
                <a:lnTo>
                  <a:pt x="5562600" y="5118071"/>
                </a:lnTo>
                <a:cubicBezTo>
                  <a:pt x="5562600" y="5377605"/>
                  <a:pt x="5352206" y="5587999"/>
                  <a:pt x="5092672" y="5587999"/>
                </a:cubicBezTo>
                <a:lnTo>
                  <a:pt x="469928" y="5587999"/>
                </a:lnTo>
                <a:cubicBezTo>
                  <a:pt x="210394" y="5587999"/>
                  <a:pt x="0" y="5377605"/>
                  <a:pt x="0" y="5118071"/>
                </a:cubicBezTo>
                <a:close/>
              </a:path>
            </a:pathLst>
          </a:custGeom>
          <a:gradFill>
            <a:gsLst>
              <a:gs pos="0">
                <a:srgbClr val="A2E72E">
                  <a:alpha val="83921"/>
                </a:srgbClr>
              </a:gs>
              <a:gs pos="100000">
                <a:srgbClr val="86BC25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53"/>
          <p:cNvSpPr txBox="1"/>
          <p:nvPr/>
        </p:nvSpPr>
        <p:spPr>
          <a:xfrm>
            <a:off x="1374477" y="1143000"/>
            <a:ext cx="2223097" cy="152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</a:t>
            </a:r>
            <a:endParaRPr sz="1100"/>
          </a:p>
        </p:txBody>
      </p:sp>
      <p:cxnSp>
        <p:nvCxnSpPr>
          <p:cNvPr id="568" name="Google Shape;568;p53"/>
          <p:cNvCxnSpPr/>
          <p:nvPr/>
        </p:nvCxnSpPr>
        <p:spPr>
          <a:xfrm rot="10800000">
            <a:off x="1421781" y="2964805"/>
            <a:ext cx="579402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69" name="Google Shape;569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1781" y="3391106"/>
            <a:ext cx="1070827" cy="2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1" descr="A person sitting at a table using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8882" t="1055" r="12967" b="962"/>
          <a:stretch/>
        </p:blipFill>
        <p:spPr>
          <a:xfrm>
            <a:off x="4572000" y="0"/>
            <a:ext cx="4171950" cy="4686300"/>
          </a:xfrm>
          <a:custGeom>
            <a:avLst/>
            <a:gdLst/>
            <a:ahLst/>
            <a:cxnLst/>
            <a:rect l="l" t="t" r="r" b="b"/>
            <a:pathLst>
              <a:path w="5562600" h="6248400" extrusionOk="0">
                <a:moveTo>
                  <a:pt x="0" y="0"/>
                </a:moveTo>
                <a:lnTo>
                  <a:pt x="5562600" y="0"/>
                </a:lnTo>
                <a:lnTo>
                  <a:pt x="5562600" y="6172415"/>
                </a:lnTo>
                <a:cubicBezTo>
                  <a:pt x="5562600" y="6214380"/>
                  <a:pt x="5528580" y="6248400"/>
                  <a:pt x="5486615" y="6248400"/>
                </a:cubicBezTo>
                <a:lnTo>
                  <a:pt x="75985" y="6248400"/>
                </a:lnTo>
                <a:cubicBezTo>
                  <a:pt x="34020" y="6248400"/>
                  <a:pt x="0" y="6214380"/>
                  <a:pt x="0" y="617241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72" name="Google Shape;272;p41"/>
          <p:cNvSpPr/>
          <p:nvPr/>
        </p:nvSpPr>
        <p:spPr>
          <a:xfrm rot="10800000" flipH="1">
            <a:off x="4572000" y="0"/>
            <a:ext cx="4171950" cy="4686300"/>
          </a:xfrm>
          <a:prstGeom prst="round2SameRect">
            <a:avLst>
              <a:gd name="adj1" fmla="val 1366"/>
              <a:gd name="adj2" fmla="val 0"/>
            </a:avLst>
          </a:prstGeom>
          <a:gradFill>
            <a:gsLst>
              <a:gs pos="0">
                <a:srgbClr val="3F3F3F">
                  <a:alpha val="69803"/>
                </a:srgbClr>
              </a:gs>
              <a:gs pos="100000">
                <a:srgbClr val="0C0C0C"/>
              </a:gs>
            </a:gsLst>
            <a:lin ang="189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41"/>
          <p:cNvSpPr/>
          <p:nvPr/>
        </p:nvSpPr>
        <p:spPr>
          <a:xfrm rot="10800000" flipH="1">
            <a:off x="4572000" y="3642477"/>
            <a:ext cx="4171950" cy="1043822"/>
          </a:xfrm>
          <a:prstGeom prst="round2SameRect">
            <a:avLst>
              <a:gd name="adj1" fmla="val 1366"/>
              <a:gd name="adj2" fmla="val 0"/>
            </a:avLst>
          </a:prstGeom>
          <a:gradFill>
            <a:gsLst>
              <a:gs pos="0">
                <a:srgbClr val="3F3F3F">
                  <a:alpha val="54901"/>
                </a:srgbClr>
              </a:gs>
              <a:gs pos="100000">
                <a:srgbClr val="0C0C0C"/>
              </a:gs>
            </a:gsLst>
            <a:lin ang="189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41"/>
          <p:cNvSpPr txBox="1">
            <a:spLocks noGrp="1"/>
          </p:cNvSpPr>
          <p:nvPr>
            <p:ph type="title" idx="4294967295"/>
          </p:nvPr>
        </p:nvSpPr>
        <p:spPr>
          <a:xfrm>
            <a:off x="480673" y="2253853"/>
            <a:ext cx="3507581" cy="1245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" sz="3600"/>
              <a:t>Assumptions &amp; Conditions</a:t>
            </a:r>
            <a:endParaRPr/>
          </a:p>
        </p:txBody>
      </p:sp>
      <p:grpSp>
        <p:nvGrpSpPr>
          <p:cNvPr id="275" name="Google Shape;275;p41"/>
          <p:cNvGrpSpPr/>
          <p:nvPr/>
        </p:nvGrpSpPr>
        <p:grpSpPr>
          <a:xfrm>
            <a:off x="480673" y="1684805"/>
            <a:ext cx="571840" cy="569218"/>
            <a:chOff x="1889126" y="11113"/>
            <a:chExt cx="346075" cy="344488"/>
          </a:xfrm>
        </p:grpSpPr>
        <p:sp>
          <p:nvSpPr>
            <p:cNvPr id="276" name="Google Shape;276;p41"/>
            <p:cNvSpPr/>
            <p:nvPr/>
          </p:nvSpPr>
          <p:spPr>
            <a:xfrm>
              <a:off x="2009776" y="11113"/>
              <a:ext cx="225425" cy="195263"/>
            </a:xfrm>
            <a:custGeom>
              <a:avLst/>
              <a:gdLst/>
              <a:ahLst/>
              <a:cxnLst/>
              <a:rect l="l" t="t" r="r" b="b"/>
              <a:pathLst>
                <a:path w="142" h="123" extrusionOk="0">
                  <a:moveTo>
                    <a:pt x="52" y="85"/>
                  </a:moveTo>
                  <a:lnTo>
                    <a:pt x="71" y="85"/>
                  </a:lnTo>
                  <a:lnTo>
                    <a:pt x="71" y="123"/>
                  </a:lnTo>
                  <a:lnTo>
                    <a:pt x="109" y="85"/>
                  </a:lnTo>
                  <a:lnTo>
                    <a:pt x="142" y="85"/>
                  </a:lnTo>
                  <a:lnTo>
                    <a:pt x="142" y="0"/>
                  </a:lnTo>
                  <a:lnTo>
                    <a:pt x="0" y="0"/>
                  </a:lnTo>
                  <a:lnTo>
                    <a:pt x="0" y="38"/>
                  </a:lnTo>
                </a:path>
              </a:pathLst>
            </a:custGeom>
            <a:solidFill>
              <a:schemeClr val="lt1"/>
            </a:solidFill>
            <a:ln w="142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41"/>
            <p:cNvSpPr/>
            <p:nvPr/>
          </p:nvSpPr>
          <p:spPr>
            <a:xfrm>
              <a:off x="1889126" y="244476"/>
              <a:ext cx="225425" cy="111125"/>
            </a:xfrm>
            <a:custGeom>
              <a:avLst/>
              <a:gdLst/>
              <a:ahLst/>
              <a:cxnLst/>
              <a:rect l="l" t="t" r="r" b="b"/>
              <a:pathLst>
                <a:path w="60" h="30" extrusionOk="0">
                  <a:moveTo>
                    <a:pt x="22" y="1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2" y="16"/>
                    <a:pt x="0" y="20"/>
                    <a:pt x="0" y="2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20"/>
                    <a:pt x="58" y="16"/>
                    <a:pt x="54" y="15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chemeClr val="lt1"/>
            </a:solidFill>
            <a:ln w="142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41"/>
            <p:cNvSpPr/>
            <p:nvPr/>
          </p:nvSpPr>
          <p:spPr>
            <a:xfrm>
              <a:off x="1941514" y="112713"/>
              <a:ext cx="117475" cy="142875"/>
            </a:xfrm>
            <a:prstGeom prst="ellipse">
              <a:avLst/>
            </a:prstGeom>
            <a:solidFill>
              <a:schemeClr val="lt1"/>
            </a:solidFill>
            <a:ln w="142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41"/>
            <p:cNvSpPr/>
            <p:nvPr/>
          </p:nvSpPr>
          <p:spPr>
            <a:xfrm>
              <a:off x="1941514" y="157163"/>
              <a:ext cx="117475" cy="26988"/>
            </a:xfrm>
            <a:custGeom>
              <a:avLst/>
              <a:gdLst/>
              <a:ahLst/>
              <a:cxnLst/>
              <a:rect l="l" t="t" r="r" b="b"/>
              <a:pathLst>
                <a:path w="31" h="7" extrusionOk="0">
                  <a:moveTo>
                    <a:pt x="31" y="5"/>
                  </a:moveTo>
                  <a:cubicBezTo>
                    <a:pt x="31" y="6"/>
                    <a:pt x="30" y="6"/>
                    <a:pt x="30" y="6"/>
                  </a:cubicBezTo>
                  <a:cubicBezTo>
                    <a:pt x="24" y="7"/>
                    <a:pt x="21" y="5"/>
                    <a:pt x="18" y="0"/>
                  </a:cubicBezTo>
                  <a:cubicBezTo>
                    <a:pt x="16" y="3"/>
                    <a:pt x="11" y="6"/>
                    <a:pt x="6" y="6"/>
                  </a:cubicBezTo>
                  <a:cubicBezTo>
                    <a:pt x="4" y="6"/>
                    <a:pt x="2" y="5"/>
                    <a:pt x="0" y="4"/>
                  </a:cubicBezTo>
                </a:path>
              </a:pathLst>
            </a:custGeom>
            <a:solidFill>
              <a:schemeClr val="lt1"/>
            </a:solidFill>
            <a:ln w="142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41"/>
            <p:cNvSpPr/>
            <p:nvPr/>
          </p:nvSpPr>
          <p:spPr>
            <a:xfrm>
              <a:off x="2166939" y="77788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1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41"/>
            <p:cNvSpPr/>
            <p:nvPr/>
          </p:nvSpPr>
          <p:spPr>
            <a:xfrm>
              <a:off x="2122489" y="77788"/>
              <a:ext cx="14288" cy="15875"/>
            </a:xfrm>
            <a:custGeom>
              <a:avLst/>
              <a:gdLst/>
              <a:ahLst/>
              <a:cxnLst/>
              <a:rect l="l" t="t" r="r" b="b"/>
              <a:pathLst>
                <a:path w="9" h="10" extrusionOk="0">
                  <a:moveTo>
                    <a:pt x="9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41"/>
            <p:cNvSpPr/>
            <p:nvPr/>
          </p:nvSpPr>
          <p:spPr>
            <a:xfrm>
              <a:off x="2076451" y="77788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1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Google Shape;283;p41"/>
          <p:cNvSpPr/>
          <p:nvPr/>
        </p:nvSpPr>
        <p:spPr>
          <a:xfrm>
            <a:off x="4328095" y="338246"/>
            <a:ext cx="487809" cy="487809"/>
          </a:xfrm>
          <a:prstGeom prst="roundRect">
            <a:avLst>
              <a:gd name="adj" fmla="val 50000"/>
            </a:avLst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1"/>
          <p:cNvSpPr/>
          <p:nvPr/>
        </p:nvSpPr>
        <p:spPr>
          <a:xfrm>
            <a:off x="4328095" y="1170401"/>
            <a:ext cx="487809" cy="487809"/>
          </a:xfrm>
          <a:prstGeom prst="roundRect">
            <a:avLst>
              <a:gd name="adj" fmla="val 50000"/>
            </a:avLst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1"/>
          <p:cNvSpPr/>
          <p:nvPr/>
        </p:nvSpPr>
        <p:spPr>
          <a:xfrm>
            <a:off x="4328095" y="2002556"/>
            <a:ext cx="487809" cy="487809"/>
          </a:xfrm>
          <a:prstGeom prst="roundRect">
            <a:avLst>
              <a:gd name="adj" fmla="val 50000"/>
            </a:avLst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1"/>
          <p:cNvSpPr/>
          <p:nvPr/>
        </p:nvSpPr>
        <p:spPr>
          <a:xfrm>
            <a:off x="4328095" y="2834712"/>
            <a:ext cx="487809" cy="487809"/>
          </a:xfrm>
          <a:prstGeom prst="roundRect">
            <a:avLst>
              <a:gd name="adj" fmla="val 50000"/>
            </a:avLst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1"/>
          <p:cNvSpPr/>
          <p:nvPr/>
        </p:nvSpPr>
        <p:spPr>
          <a:xfrm>
            <a:off x="5108589" y="313856"/>
            <a:ext cx="3360496" cy="53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Funds were equally distributed to all the centers in historic state </a:t>
            </a: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8" name="Google Shape;288;p41"/>
          <p:cNvSpPr/>
          <p:nvPr/>
        </p:nvSpPr>
        <p:spPr>
          <a:xfrm>
            <a:off x="5108589" y="1146011"/>
            <a:ext cx="3360496" cy="53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Collection of larger amount of funds implies additional services on demand</a:t>
            </a: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9" name="Google Shape;289;p41"/>
          <p:cNvSpPr/>
          <p:nvPr/>
        </p:nvSpPr>
        <p:spPr>
          <a:xfrm>
            <a:off x="5108589" y="1978166"/>
            <a:ext cx="3360496" cy="53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0" name="Google Shape;290;p41"/>
          <p:cNvSpPr/>
          <p:nvPr/>
        </p:nvSpPr>
        <p:spPr>
          <a:xfrm>
            <a:off x="5108589" y="2810322"/>
            <a:ext cx="3360496" cy="53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Centre C has not been completely exempted as they are providing services</a:t>
            </a: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1" name="Google Shape;291;p41"/>
          <p:cNvSpPr/>
          <p:nvPr/>
        </p:nvSpPr>
        <p:spPr>
          <a:xfrm>
            <a:off x="5479257" y="3896093"/>
            <a:ext cx="29898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i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92" name="Google Shape;292;p41"/>
          <p:cNvGrpSpPr/>
          <p:nvPr/>
        </p:nvGrpSpPr>
        <p:grpSpPr>
          <a:xfrm>
            <a:off x="4669156" y="4136554"/>
            <a:ext cx="395529" cy="395529"/>
            <a:chOff x="7726363" y="3255963"/>
            <a:chExt cx="346075" cy="346075"/>
          </a:xfrm>
        </p:grpSpPr>
        <p:sp>
          <p:nvSpPr>
            <p:cNvPr id="293" name="Google Shape;293;p41"/>
            <p:cNvSpPr/>
            <p:nvPr/>
          </p:nvSpPr>
          <p:spPr>
            <a:xfrm>
              <a:off x="7726363" y="3255963"/>
              <a:ext cx="346075" cy="315913"/>
            </a:xfrm>
            <a:custGeom>
              <a:avLst/>
              <a:gdLst/>
              <a:ahLst/>
              <a:cxnLst/>
              <a:rect l="l" t="t" r="r" b="b"/>
              <a:pathLst>
                <a:path w="92" h="84" extrusionOk="0">
                  <a:moveTo>
                    <a:pt x="64" y="75"/>
                  </a:move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7"/>
                    <a:pt x="77" y="31"/>
                    <a:pt x="75" y="28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</a:path>
              </a:pathLst>
            </a:custGeom>
            <a:noFill/>
            <a:ln w="15875" cap="rnd" cmpd="sng">
              <a:solidFill>
                <a:srgbClr val="86BC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4" name="Google Shape;294;p41"/>
            <p:cNvCxnSpPr/>
            <p:nvPr/>
          </p:nvCxnSpPr>
          <p:spPr>
            <a:xfrm>
              <a:off x="7877175" y="3557588"/>
              <a:ext cx="44450" cy="0"/>
            </a:xfrm>
            <a:prstGeom prst="straightConnector1">
              <a:avLst/>
            </a:prstGeom>
            <a:noFill/>
            <a:ln w="15875" cap="rnd" cmpd="sng">
              <a:solidFill>
                <a:srgbClr val="86BC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41"/>
            <p:cNvCxnSpPr/>
            <p:nvPr/>
          </p:nvCxnSpPr>
          <p:spPr>
            <a:xfrm>
              <a:off x="7877175" y="3587750"/>
              <a:ext cx="44450" cy="0"/>
            </a:xfrm>
            <a:prstGeom prst="straightConnector1">
              <a:avLst/>
            </a:prstGeom>
            <a:noFill/>
            <a:ln w="15875" cap="rnd" cmpd="sng">
              <a:solidFill>
                <a:srgbClr val="86BC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41"/>
            <p:cNvCxnSpPr/>
            <p:nvPr/>
          </p:nvCxnSpPr>
          <p:spPr>
            <a:xfrm>
              <a:off x="7899400" y="3587750"/>
              <a:ext cx="0" cy="14288"/>
            </a:xfrm>
            <a:prstGeom prst="straightConnector1">
              <a:avLst/>
            </a:prstGeom>
            <a:noFill/>
            <a:ln w="15875" cap="rnd" cmpd="sng">
              <a:solidFill>
                <a:srgbClr val="86BC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7" name="Google Shape;297;p41"/>
            <p:cNvSpPr/>
            <p:nvPr/>
          </p:nvSpPr>
          <p:spPr>
            <a:xfrm>
              <a:off x="7812088" y="3346450"/>
              <a:ext cx="173038" cy="180975"/>
            </a:xfrm>
            <a:custGeom>
              <a:avLst/>
              <a:gdLst/>
              <a:ahLst/>
              <a:cxnLst/>
              <a:rect l="l" t="t" r="r" b="b"/>
              <a:pathLst>
                <a:path w="46" h="48" extrusionOk="0">
                  <a:moveTo>
                    <a:pt x="46" y="22"/>
                  </a:moveTo>
                  <a:cubicBezTo>
                    <a:pt x="46" y="10"/>
                    <a:pt x="36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2"/>
                    <a:pt x="7" y="41"/>
                    <a:pt x="17" y="4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9" y="41"/>
                    <a:pt x="46" y="32"/>
                    <a:pt x="46" y="22"/>
                  </a:cubicBezTo>
                  <a:close/>
                </a:path>
              </a:pathLst>
            </a:custGeom>
            <a:noFill/>
            <a:ln w="15875" cap="rnd" cmpd="sng">
              <a:solidFill>
                <a:srgbClr val="86BC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p41"/>
          <p:cNvGrpSpPr/>
          <p:nvPr/>
        </p:nvGrpSpPr>
        <p:grpSpPr>
          <a:xfrm>
            <a:off x="4474943" y="484646"/>
            <a:ext cx="194114" cy="195010"/>
            <a:chOff x="7005638" y="3978275"/>
            <a:chExt cx="344488" cy="346076"/>
          </a:xfrm>
        </p:grpSpPr>
        <p:cxnSp>
          <p:nvCxnSpPr>
            <p:cNvPr id="299" name="Google Shape;299;p41"/>
            <p:cNvCxnSpPr/>
            <p:nvPr/>
          </p:nvCxnSpPr>
          <p:spPr>
            <a:xfrm>
              <a:off x="7050088" y="4068763"/>
              <a:ext cx="68263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300;p41"/>
            <p:cNvCxnSpPr/>
            <p:nvPr/>
          </p:nvCxnSpPr>
          <p:spPr>
            <a:xfrm>
              <a:off x="7050088" y="4113213"/>
              <a:ext cx="120650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41"/>
            <p:cNvCxnSpPr/>
            <p:nvPr/>
          </p:nvCxnSpPr>
          <p:spPr>
            <a:xfrm>
              <a:off x="7050088" y="4159250"/>
              <a:ext cx="9048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41"/>
            <p:cNvCxnSpPr/>
            <p:nvPr/>
          </p:nvCxnSpPr>
          <p:spPr>
            <a:xfrm>
              <a:off x="7050088" y="4203700"/>
              <a:ext cx="74613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3" name="Google Shape;303;p41"/>
            <p:cNvSpPr/>
            <p:nvPr/>
          </p:nvSpPr>
          <p:spPr>
            <a:xfrm>
              <a:off x="7200901" y="4173538"/>
              <a:ext cx="112713" cy="112713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4" name="Google Shape;304;p41"/>
            <p:cNvCxnSpPr/>
            <p:nvPr/>
          </p:nvCxnSpPr>
          <p:spPr>
            <a:xfrm>
              <a:off x="7297738" y="4271963"/>
              <a:ext cx="52388" cy="52388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5" name="Google Shape;305;p41"/>
            <p:cNvSpPr/>
            <p:nvPr/>
          </p:nvSpPr>
          <p:spPr>
            <a:xfrm>
              <a:off x="7005638" y="3978275"/>
              <a:ext cx="239713" cy="315913"/>
            </a:xfrm>
            <a:custGeom>
              <a:avLst/>
              <a:gdLst/>
              <a:ahLst/>
              <a:cxnLst/>
              <a:rect l="l" t="t" r="r" b="b"/>
              <a:pathLst>
                <a:path w="151" h="199" extrusionOk="0">
                  <a:moveTo>
                    <a:pt x="113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51" y="47"/>
                  </a:lnTo>
                  <a:lnTo>
                    <a:pt x="151" y="99"/>
                  </a:lnTo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41"/>
            <p:cNvSpPr/>
            <p:nvPr/>
          </p:nvSpPr>
          <p:spPr>
            <a:xfrm>
              <a:off x="7170738" y="3978275"/>
              <a:ext cx="74613" cy="74613"/>
            </a:xfrm>
            <a:custGeom>
              <a:avLst/>
              <a:gdLst/>
              <a:ahLst/>
              <a:cxnLst/>
              <a:rect l="l" t="t" r="r" b="b"/>
              <a:pathLst>
                <a:path w="47" h="47" extrusionOk="0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</a:path>
              </a:pathLst>
            </a:cu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41"/>
          <p:cNvGrpSpPr/>
          <p:nvPr/>
        </p:nvGrpSpPr>
        <p:grpSpPr>
          <a:xfrm>
            <a:off x="4442222" y="1341083"/>
            <a:ext cx="259556" cy="146447"/>
            <a:chOff x="4119563" y="4054475"/>
            <a:chExt cx="346075" cy="195263"/>
          </a:xfrm>
        </p:grpSpPr>
        <p:sp>
          <p:nvSpPr>
            <p:cNvPr id="308" name="Google Shape;308;p41"/>
            <p:cNvSpPr/>
            <p:nvPr/>
          </p:nvSpPr>
          <p:spPr>
            <a:xfrm>
              <a:off x="4119563" y="4054475"/>
              <a:ext cx="346075" cy="195263"/>
            </a:xfrm>
            <a:prstGeom prst="ellipse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41"/>
            <p:cNvSpPr/>
            <p:nvPr/>
          </p:nvSpPr>
          <p:spPr>
            <a:xfrm>
              <a:off x="4232276" y="4090988"/>
              <a:ext cx="120650" cy="120650"/>
            </a:xfrm>
            <a:prstGeom prst="ellipse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41"/>
            <p:cNvSpPr/>
            <p:nvPr/>
          </p:nvSpPr>
          <p:spPr>
            <a:xfrm>
              <a:off x="4262438" y="412115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8" y="0"/>
                  </a:move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</a:path>
              </a:pathLst>
            </a:cu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41"/>
          <p:cNvGrpSpPr/>
          <p:nvPr/>
        </p:nvGrpSpPr>
        <p:grpSpPr>
          <a:xfrm>
            <a:off x="4465237" y="2973822"/>
            <a:ext cx="213525" cy="209589"/>
            <a:chOff x="9169401" y="4700588"/>
            <a:chExt cx="344487" cy="338137"/>
          </a:xfrm>
        </p:grpSpPr>
        <p:cxnSp>
          <p:nvCxnSpPr>
            <p:cNvPr id="312" name="Google Shape;312;p41"/>
            <p:cNvCxnSpPr/>
            <p:nvPr/>
          </p:nvCxnSpPr>
          <p:spPr>
            <a:xfrm>
              <a:off x="9213851" y="4789488"/>
              <a:ext cx="68263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41"/>
            <p:cNvCxnSpPr/>
            <p:nvPr/>
          </p:nvCxnSpPr>
          <p:spPr>
            <a:xfrm>
              <a:off x="9213851" y="4835525"/>
              <a:ext cx="120650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41"/>
            <p:cNvCxnSpPr/>
            <p:nvPr/>
          </p:nvCxnSpPr>
          <p:spPr>
            <a:xfrm>
              <a:off x="9213851" y="4879975"/>
              <a:ext cx="9048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41"/>
            <p:cNvCxnSpPr/>
            <p:nvPr/>
          </p:nvCxnSpPr>
          <p:spPr>
            <a:xfrm>
              <a:off x="9213851" y="4926013"/>
              <a:ext cx="74613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6" name="Google Shape;316;p41"/>
            <p:cNvSpPr/>
            <p:nvPr/>
          </p:nvSpPr>
          <p:spPr>
            <a:xfrm>
              <a:off x="9348788" y="4873625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04" h="104" extrusionOk="0">
                  <a:moveTo>
                    <a:pt x="33" y="94"/>
                  </a:moveTo>
                  <a:lnTo>
                    <a:pt x="0" y="104"/>
                  </a:lnTo>
                  <a:lnTo>
                    <a:pt x="10" y="71"/>
                  </a:lnTo>
                  <a:lnTo>
                    <a:pt x="81" y="0"/>
                  </a:lnTo>
                  <a:lnTo>
                    <a:pt x="104" y="23"/>
                  </a:lnTo>
                  <a:lnTo>
                    <a:pt x="33" y="94"/>
                  </a:lnTo>
                  <a:close/>
                </a:path>
              </a:pathLst>
            </a:cu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7" name="Google Shape;317;p41"/>
            <p:cNvCxnSpPr/>
            <p:nvPr/>
          </p:nvCxnSpPr>
          <p:spPr>
            <a:xfrm>
              <a:off x="9447213" y="4903788"/>
              <a:ext cx="36513" cy="36513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41"/>
            <p:cNvCxnSpPr/>
            <p:nvPr/>
          </p:nvCxnSpPr>
          <p:spPr>
            <a:xfrm>
              <a:off x="9364663" y="4986338"/>
              <a:ext cx="36513" cy="36513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9" name="Google Shape;319;p41"/>
            <p:cNvSpPr/>
            <p:nvPr/>
          </p:nvSpPr>
          <p:spPr>
            <a:xfrm>
              <a:off x="9169401" y="4700588"/>
              <a:ext cx="239713" cy="315913"/>
            </a:xfrm>
            <a:custGeom>
              <a:avLst/>
              <a:gdLst/>
              <a:ahLst/>
              <a:cxnLst/>
              <a:rect l="l" t="t" r="r" b="b"/>
              <a:pathLst>
                <a:path w="151" h="199" extrusionOk="0">
                  <a:moveTo>
                    <a:pt x="99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51" y="47"/>
                  </a:lnTo>
                  <a:lnTo>
                    <a:pt x="151" y="109"/>
                  </a:lnTo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9334501" y="4700588"/>
              <a:ext cx="74613" cy="74613"/>
            </a:xfrm>
            <a:custGeom>
              <a:avLst/>
              <a:gdLst/>
              <a:ahLst/>
              <a:cxnLst/>
              <a:rect l="l" t="t" r="r" b="b"/>
              <a:pathLst>
                <a:path w="47" h="47" extrusionOk="0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</a:path>
              </a:pathLst>
            </a:cu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p41"/>
          <p:cNvGrpSpPr/>
          <p:nvPr/>
        </p:nvGrpSpPr>
        <p:grpSpPr>
          <a:xfrm>
            <a:off x="4465925" y="2128481"/>
            <a:ext cx="212148" cy="235960"/>
            <a:chOff x="6299200" y="5060951"/>
            <a:chExt cx="311150" cy="346075"/>
          </a:xfrm>
        </p:grpSpPr>
        <p:sp>
          <p:nvSpPr>
            <p:cNvPr id="322" name="Google Shape;322;p41"/>
            <p:cNvSpPr/>
            <p:nvPr/>
          </p:nvSpPr>
          <p:spPr>
            <a:xfrm>
              <a:off x="6299200" y="5060951"/>
              <a:ext cx="311150" cy="346075"/>
            </a:xfrm>
            <a:custGeom>
              <a:avLst/>
              <a:gdLst/>
              <a:ahLst/>
              <a:cxnLst/>
              <a:rect l="l" t="t" r="r" b="b"/>
              <a:pathLst>
                <a:path w="83" h="92" extrusionOk="0">
                  <a:moveTo>
                    <a:pt x="74" y="32"/>
                  </a:moveTo>
                  <a:cubicBezTo>
                    <a:pt x="74" y="11"/>
                    <a:pt x="55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0"/>
                    <a:pt x="4" y="62"/>
                    <a:pt x="16" y="6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4" y="78"/>
                    <a:pt x="68" y="78"/>
                    <a:pt x="71" y="75"/>
                  </a:cubicBezTo>
                  <a:cubicBezTo>
                    <a:pt x="74" y="71"/>
                    <a:pt x="74" y="56"/>
                    <a:pt x="74" y="56"/>
                  </a:cubicBezTo>
                  <a:cubicBezTo>
                    <a:pt x="74" y="56"/>
                    <a:pt x="78" y="56"/>
                    <a:pt x="80" y="56"/>
                  </a:cubicBezTo>
                  <a:cubicBezTo>
                    <a:pt x="81" y="56"/>
                    <a:pt x="82" y="56"/>
                    <a:pt x="82" y="55"/>
                  </a:cubicBezTo>
                  <a:cubicBezTo>
                    <a:pt x="83" y="54"/>
                    <a:pt x="83" y="53"/>
                    <a:pt x="83" y="52"/>
                  </a:cubicBezTo>
                  <a:cubicBezTo>
                    <a:pt x="83" y="46"/>
                    <a:pt x="74" y="35"/>
                    <a:pt x="74" y="32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3" name="Google Shape;323;p41"/>
            <p:cNvCxnSpPr/>
            <p:nvPr/>
          </p:nvCxnSpPr>
          <p:spPr>
            <a:xfrm>
              <a:off x="6434138" y="5167313"/>
              <a:ext cx="60325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41"/>
            <p:cNvCxnSpPr/>
            <p:nvPr/>
          </p:nvCxnSpPr>
          <p:spPr>
            <a:xfrm>
              <a:off x="6403975" y="5197476"/>
              <a:ext cx="9048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41"/>
            <p:cNvCxnSpPr/>
            <p:nvPr/>
          </p:nvCxnSpPr>
          <p:spPr>
            <a:xfrm>
              <a:off x="6403975" y="5227638"/>
              <a:ext cx="9048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41"/>
            <p:cNvCxnSpPr/>
            <p:nvPr/>
          </p:nvCxnSpPr>
          <p:spPr>
            <a:xfrm>
              <a:off x="6403975" y="5257801"/>
              <a:ext cx="9048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7" name="Google Shape;327;p41"/>
            <p:cNvSpPr/>
            <p:nvPr/>
          </p:nvSpPr>
          <p:spPr>
            <a:xfrm>
              <a:off x="6373813" y="5137151"/>
              <a:ext cx="150813" cy="150813"/>
            </a:xfrm>
            <a:prstGeom prst="rect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8" name="Google Shape;328;p41"/>
          <p:cNvCxnSpPr/>
          <p:nvPr/>
        </p:nvCxnSpPr>
        <p:spPr>
          <a:xfrm>
            <a:off x="5124450" y="998228"/>
            <a:ext cx="328612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9" name="Google Shape;329;p41"/>
          <p:cNvCxnSpPr/>
          <p:nvPr/>
        </p:nvCxnSpPr>
        <p:spPr>
          <a:xfrm>
            <a:off x="5124450" y="1830383"/>
            <a:ext cx="328612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0" name="Google Shape;330;p41"/>
          <p:cNvCxnSpPr/>
          <p:nvPr/>
        </p:nvCxnSpPr>
        <p:spPr>
          <a:xfrm>
            <a:off x="5124450" y="2662539"/>
            <a:ext cx="328612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1" name="Google Shape;331;p41"/>
          <p:cNvSpPr txBox="1"/>
          <p:nvPr/>
        </p:nvSpPr>
        <p:spPr>
          <a:xfrm>
            <a:off x="5028600" y="1972475"/>
            <a:ext cx="400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Historic trends influence the cost recovered 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from the centers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5079713" y="2878513"/>
            <a:ext cx="33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33" name="Google Shape;333;p41"/>
          <p:cNvCxnSpPr/>
          <p:nvPr/>
        </p:nvCxnSpPr>
        <p:spPr>
          <a:xfrm>
            <a:off x="5124413" y="3487239"/>
            <a:ext cx="3286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4" name="Google Shape;334;p41"/>
          <p:cNvSpPr txBox="1"/>
          <p:nvPr/>
        </p:nvSpPr>
        <p:spPr>
          <a:xfrm>
            <a:off x="5025263" y="3695763"/>
            <a:ext cx="33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Centre B, D are taken as cost-conscious and A being more generous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35" name="Google Shape;335;p41"/>
          <p:cNvCxnSpPr/>
          <p:nvPr/>
        </p:nvCxnSpPr>
        <p:spPr>
          <a:xfrm>
            <a:off x="5146175" y="4393364"/>
            <a:ext cx="3286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600"/>
              <a:t>Historic State</a:t>
            </a:r>
            <a:endParaRPr sz="3600"/>
          </a:p>
        </p:txBody>
      </p:sp>
      <p:grpSp>
        <p:nvGrpSpPr>
          <p:cNvPr id="342" name="Google Shape;342;p42"/>
          <p:cNvGrpSpPr/>
          <p:nvPr/>
        </p:nvGrpSpPr>
        <p:grpSpPr>
          <a:xfrm>
            <a:off x="1078402" y="1425750"/>
            <a:ext cx="276225" cy="259556"/>
            <a:chOff x="5548313" y="2541588"/>
            <a:chExt cx="368300" cy="346075"/>
          </a:xfrm>
        </p:grpSpPr>
        <p:sp>
          <p:nvSpPr>
            <p:cNvPr id="343" name="Google Shape;343;p42"/>
            <p:cNvSpPr/>
            <p:nvPr/>
          </p:nvSpPr>
          <p:spPr>
            <a:xfrm>
              <a:off x="5675313" y="2782888"/>
              <a:ext cx="112800" cy="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42"/>
            <p:cNvSpPr/>
            <p:nvPr/>
          </p:nvSpPr>
          <p:spPr>
            <a:xfrm>
              <a:off x="5768975" y="2843213"/>
              <a:ext cx="63600" cy="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42"/>
            <p:cNvSpPr/>
            <p:nvPr/>
          </p:nvSpPr>
          <p:spPr>
            <a:xfrm>
              <a:off x="5727700" y="2601913"/>
              <a:ext cx="46038" cy="14288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5743575" y="2632075"/>
              <a:ext cx="96838" cy="14288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5" y="4"/>
                    <a:pt x="24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42"/>
            <p:cNvSpPr/>
            <p:nvPr/>
          </p:nvSpPr>
          <p:spPr>
            <a:xfrm>
              <a:off x="5719763" y="2662238"/>
              <a:ext cx="112713" cy="14288"/>
            </a:xfrm>
            <a:custGeom>
              <a:avLst/>
              <a:gdLst/>
              <a:ahLst/>
              <a:cxnLst/>
              <a:rect l="l" t="t" r="r" b="b"/>
              <a:pathLst>
                <a:path w="30" h="4" extrusionOk="0">
                  <a:moveTo>
                    <a:pt x="2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ubicBezTo>
                    <a:pt x="30" y="3"/>
                    <a:pt x="29" y="4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42"/>
            <p:cNvSpPr/>
            <p:nvPr/>
          </p:nvSpPr>
          <p:spPr>
            <a:xfrm>
              <a:off x="5719763" y="2692400"/>
              <a:ext cx="120650" cy="14288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3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42"/>
            <p:cNvSpPr/>
            <p:nvPr/>
          </p:nvSpPr>
          <p:spPr>
            <a:xfrm>
              <a:off x="5719763" y="2722563"/>
              <a:ext cx="106363" cy="14288"/>
            </a:xfrm>
            <a:custGeom>
              <a:avLst/>
              <a:gdLst/>
              <a:ahLst/>
              <a:cxnLst/>
              <a:rect l="l" t="t" r="r" b="b"/>
              <a:pathLst>
                <a:path w="28" h="4" extrusionOk="0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5713413" y="2752725"/>
              <a:ext cx="119063" cy="14288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3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5705475" y="2541588"/>
              <a:ext cx="187200" cy="1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42"/>
            <p:cNvSpPr/>
            <p:nvPr/>
          </p:nvSpPr>
          <p:spPr>
            <a:xfrm>
              <a:off x="5548313" y="2541588"/>
              <a:ext cx="368300" cy="346075"/>
            </a:xfrm>
            <a:custGeom>
              <a:avLst/>
              <a:gdLst/>
              <a:ahLst/>
              <a:cxnLst/>
              <a:rect l="l" t="t" r="r" b="b"/>
              <a:pathLst>
                <a:path w="98" h="92" extrusionOk="0">
                  <a:moveTo>
                    <a:pt x="52" y="92"/>
                  </a:moveTo>
                  <a:cubicBezTo>
                    <a:pt x="2" y="92"/>
                    <a:pt x="2" y="92"/>
                    <a:pt x="2" y="92"/>
                  </a:cubicBezTo>
                  <a:cubicBezTo>
                    <a:pt x="1" y="92"/>
                    <a:pt x="0" y="91"/>
                    <a:pt x="0" y="90"/>
                  </a:cubicBezTo>
                  <a:cubicBezTo>
                    <a:pt x="0" y="89"/>
                    <a:pt x="1" y="88"/>
                    <a:pt x="2" y="88"/>
                  </a:cubicBezTo>
                  <a:cubicBezTo>
                    <a:pt x="4" y="88"/>
                    <a:pt x="5" y="88"/>
                    <a:pt x="6" y="87"/>
                  </a:cubicBezTo>
                  <a:cubicBezTo>
                    <a:pt x="8" y="85"/>
                    <a:pt x="8" y="80"/>
                    <a:pt x="7" y="77"/>
                  </a:cubicBezTo>
                  <a:cubicBezTo>
                    <a:pt x="7" y="72"/>
                    <a:pt x="7" y="68"/>
                    <a:pt x="10" y="66"/>
                  </a:cubicBezTo>
                  <a:cubicBezTo>
                    <a:pt x="11" y="65"/>
                    <a:pt x="12" y="64"/>
                    <a:pt x="14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6" y="42"/>
                    <a:pt x="36" y="8"/>
                    <a:pt x="36" y="8"/>
                  </a:cubicBezTo>
                  <a:cubicBezTo>
                    <a:pt x="36" y="5"/>
                    <a:pt x="37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0" y="4"/>
                    <a:pt x="40" y="8"/>
                    <a:pt x="40" y="8"/>
                  </a:cubicBezTo>
                  <a:cubicBezTo>
                    <a:pt x="40" y="9"/>
                    <a:pt x="40" y="44"/>
                    <a:pt x="36" y="66"/>
                  </a:cubicBezTo>
                  <a:cubicBezTo>
                    <a:pt x="36" y="67"/>
                    <a:pt x="35" y="68"/>
                    <a:pt x="3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1" y="70"/>
                    <a:pt x="11" y="73"/>
                    <a:pt x="11" y="76"/>
                  </a:cubicBezTo>
                  <a:cubicBezTo>
                    <a:pt x="12" y="80"/>
                    <a:pt x="12" y="85"/>
                    <a:pt x="10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54" y="88"/>
                    <a:pt x="55" y="88"/>
                    <a:pt x="56" y="87"/>
                  </a:cubicBezTo>
                  <a:cubicBezTo>
                    <a:pt x="57" y="85"/>
                    <a:pt x="57" y="80"/>
                    <a:pt x="57" y="77"/>
                  </a:cubicBezTo>
                  <a:cubicBezTo>
                    <a:pt x="57" y="72"/>
                    <a:pt x="57" y="68"/>
                    <a:pt x="60" y="66"/>
                  </a:cubicBezTo>
                  <a:cubicBezTo>
                    <a:pt x="61" y="65"/>
                    <a:pt x="62" y="64"/>
                    <a:pt x="64" y="64"/>
                  </a:cubicBezTo>
                  <a:cubicBezTo>
                    <a:pt x="66" y="64"/>
                    <a:pt x="68" y="65"/>
                    <a:pt x="69" y="66"/>
                  </a:cubicBezTo>
                  <a:cubicBezTo>
                    <a:pt x="70" y="68"/>
                    <a:pt x="70" y="70"/>
                    <a:pt x="70" y="73"/>
                  </a:cubicBezTo>
                  <a:cubicBezTo>
                    <a:pt x="70" y="75"/>
                    <a:pt x="70" y="78"/>
                    <a:pt x="72" y="79"/>
                  </a:cubicBezTo>
                  <a:cubicBezTo>
                    <a:pt x="72" y="80"/>
                    <a:pt x="74" y="80"/>
                    <a:pt x="76" y="80"/>
                  </a:cubicBezTo>
                  <a:cubicBezTo>
                    <a:pt x="76" y="80"/>
                    <a:pt x="77" y="80"/>
                    <a:pt x="78" y="79"/>
                  </a:cubicBezTo>
                  <a:cubicBezTo>
                    <a:pt x="86" y="71"/>
                    <a:pt x="86" y="25"/>
                    <a:pt x="86" y="8"/>
                  </a:cubicBezTo>
                  <a:cubicBezTo>
                    <a:pt x="86" y="5"/>
                    <a:pt x="87" y="0"/>
                    <a:pt x="92" y="0"/>
                  </a:cubicBezTo>
                  <a:cubicBezTo>
                    <a:pt x="97" y="0"/>
                    <a:pt x="98" y="10"/>
                    <a:pt x="98" y="14"/>
                  </a:cubicBezTo>
                  <a:cubicBezTo>
                    <a:pt x="98" y="15"/>
                    <a:pt x="97" y="16"/>
                    <a:pt x="96" y="1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34"/>
                    <a:pt x="89" y="73"/>
                    <a:pt x="81" y="82"/>
                  </a:cubicBezTo>
                  <a:cubicBezTo>
                    <a:pt x="79" y="83"/>
                    <a:pt x="78" y="84"/>
                    <a:pt x="76" y="84"/>
                  </a:cubicBezTo>
                  <a:cubicBezTo>
                    <a:pt x="73" y="84"/>
                    <a:pt x="70" y="83"/>
                    <a:pt x="69" y="82"/>
                  </a:cubicBezTo>
                  <a:cubicBezTo>
                    <a:pt x="66" y="79"/>
                    <a:pt x="66" y="76"/>
                    <a:pt x="66" y="73"/>
                  </a:cubicBezTo>
                  <a:cubicBezTo>
                    <a:pt x="66" y="71"/>
                    <a:pt x="66" y="69"/>
                    <a:pt x="66" y="68"/>
                  </a:cubicBezTo>
                  <a:cubicBezTo>
                    <a:pt x="65" y="68"/>
                    <a:pt x="65" y="68"/>
                    <a:pt x="64" y="68"/>
                  </a:cubicBezTo>
                  <a:cubicBezTo>
                    <a:pt x="63" y="68"/>
                    <a:pt x="63" y="68"/>
                    <a:pt x="62" y="68"/>
                  </a:cubicBezTo>
                  <a:cubicBezTo>
                    <a:pt x="61" y="70"/>
                    <a:pt x="61" y="73"/>
                    <a:pt x="61" y="76"/>
                  </a:cubicBezTo>
                  <a:cubicBezTo>
                    <a:pt x="61" y="81"/>
                    <a:pt x="61" y="87"/>
                    <a:pt x="58" y="90"/>
                  </a:cubicBezTo>
                  <a:cubicBezTo>
                    <a:pt x="57" y="91"/>
                    <a:pt x="55" y="92"/>
                    <a:pt x="52" y="92"/>
                  </a:cubicBezTo>
                  <a:close/>
                  <a:moveTo>
                    <a:pt x="90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94" y="8"/>
                    <a:pt x="93" y="4"/>
                    <a:pt x="92" y="4"/>
                  </a:cubicBezTo>
                  <a:cubicBezTo>
                    <a:pt x="90" y="4"/>
                    <a:pt x="90" y="8"/>
                    <a:pt x="90" y="8"/>
                  </a:cubicBezTo>
                  <a:cubicBezTo>
                    <a:pt x="90" y="9"/>
                    <a:pt x="90" y="10"/>
                    <a:pt x="90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3" name="Google Shape;3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563" y="2775725"/>
            <a:ext cx="3451172" cy="20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" y="1143000"/>
            <a:ext cx="895350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600"/>
              <a:t>Achieved State</a:t>
            </a:r>
            <a:endParaRPr sz="3600"/>
          </a:p>
        </p:txBody>
      </p:sp>
      <p:grpSp>
        <p:nvGrpSpPr>
          <p:cNvPr id="361" name="Google Shape;361;p43"/>
          <p:cNvGrpSpPr/>
          <p:nvPr/>
        </p:nvGrpSpPr>
        <p:grpSpPr>
          <a:xfrm>
            <a:off x="1078402" y="1425750"/>
            <a:ext cx="276225" cy="259556"/>
            <a:chOff x="5548313" y="2541588"/>
            <a:chExt cx="368300" cy="346075"/>
          </a:xfrm>
        </p:grpSpPr>
        <p:sp>
          <p:nvSpPr>
            <p:cNvPr id="362" name="Google Shape;362;p43"/>
            <p:cNvSpPr/>
            <p:nvPr/>
          </p:nvSpPr>
          <p:spPr>
            <a:xfrm>
              <a:off x="5675313" y="2782888"/>
              <a:ext cx="112800" cy="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43"/>
            <p:cNvSpPr/>
            <p:nvPr/>
          </p:nvSpPr>
          <p:spPr>
            <a:xfrm>
              <a:off x="5768975" y="2843213"/>
              <a:ext cx="63600" cy="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43"/>
            <p:cNvSpPr/>
            <p:nvPr/>
          </p:nvSpPr>
          <p:spPr>
            <a:xfrm>
              <a:off x="5727700" y="2601913"/>
              <a:ext cx="46038" cy="14288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43"/>
            <p:cNvSpPr/>
            <p:nvPr/>
          </p:nvSpPr>
          <p:spPr>
            <a:xfrm>
              <a:off x="5743575" y="2632075"/>
              <a:ext cx="96838" cy="14288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5" y="4"/>
                    <a:pt x="24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43"/>
            <p:cNvSpPr/>
            <p:nvPr/>
          </p:nvSpPr>
          <p:spPr>
            <a:xfrm>
              <a:off x="5719763" y="2662238"/>
              <a:ext cx="112713" cy="14288"/>
            </a:xfrm>
            <a:custGeom>
              <a:avLst/>
              <a:gdLst/>
              <a:ahLst/>
              <a:cxnLst/>
              <a:rect l="l" t="t" r="r" b="b"/>
              <a:pathLst>
                <a:path w="30" h="4" extrusionOk="0">
                  <a:moveTo>
                    <a:pt x="2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ubicBezTo>
                    <a:pt x="30" y="3"/>
                    <a:pt x="29" y="4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43"/>
            <p:cNvSpPr/>
            <p:nvPr/>
          </p:nvSpPr>
          <p:spPr>
            <a:xfrm>
              <a:off x="5719763" y="2692400"/>
              <a:ext cx="120650" cy="14288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3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43"/>
            <p:cNvSpPr/>
            <p:nvPr/>
          </p:nvSpPr>
          <p:spPr>
            <a:xfrm>
              <a:off x="5719763" y="2722563"/>
              <a:ext cx="106363" cy="14288"/>
            </a:xfrm>
            <a:custGeom>
              <a:avLst/>
              <a:gdLst/>
              <a:ahLst/>
              <a:cxnLst/>
              <a:rect l="l" t="t" r="r" b="b"/>
              <a:pathLst>
                <a:path w="28" h="4" extrusionOk="0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43"/>
            <p:cNvSpPr/>
            <p:nvPr/>
          </p:nvSpPr>
          <p:spPr>
            <a:xfrm>
              <a:off x="5713413" y="2752725"/>
              <a:ext cx="119063" cy="14288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3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43"/>
            <p:cNvSpPr/>
            <p:nvPr/>
          </p:nvSpPr>
          <p:spPr>
            <a:xfrm>
              <a:off x="5705475" y="2541588"/>
              <a:ext cx="187200" cy="1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43"/>
            <p:cNvSpPr/>
            <p:nvPr/>
          </p:nvSpPr>
          <p:spPr>
            <a:xfrm>
              <a:off x="5548313" y="2541588"/>
              <a:ext cx="368300" cy="346075"/>
            </a:xfrm>
            <a:custGeom>
              <a:avLst/>
              <a:gdLst/>
              <a:ahLst/>
              <a:cxnLst/>
              <a:rect l="l" t="t" r="r" b="b"/>
              <a:pathLst>
                <a:path w="98" h="92" extrusionOk="0">
                  <a:moveTo>
                    <a:pt x="52" y="92"/>
                  </a:moveTo>
                  <a:cubicBezTo>
                    <a:pt x="2" y="92"/>
                    <a:pt x="2" y="92"/>
                    <a:pt x="2" y="92"/>
                  </a:cubicBezTo>
                  <a:cubicBezTo>
                    <a:pt x="1" y="92"/>
                    <a:pt x="0" y="91"/>
                    <a:pt x="0" y="90"/>
                  </a:cubicBezTo>
                  <a:cubicBezTo>
                    <a:pt x="0" y="89"/>
                    <a:pt x="1" y="88"/>
                    <a:pt x="2" y="88"/>
                  </a:cubicBezTo>
                  <a:cubicBezTo>
                    <a:pt x="4" y="88"/>
                    <a:pt x="5" y="88"/>
                    <a:pt x="6" y="87"/>
                  </a:cubicBezTo>
                  <a:cubicBezTo>
                    <a:pt x="8" y="85"/>
                    <a:pt x="8" y="80"/>
                    <a:pt x="7" y="77"/>
                  </a:cubicBezTo>
                  <a:cubicBezTo>
                    <a:pt x="7" y="72"/>
                    <a:pt x="7" y="68"/>
                    <a:pt x="10" y="66"/>
                  </a:cubicBezTo>
                  <a:cubicBezTo>
                    <a:pt x="11" y="65"/>
                    <a:pt x="12" y="64"/>
                    <a:pt x="14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6" y="42"/>
                    <a:pt x="36" y="8"/>
                    <a:pt x="36" y="8"/>
                  </a:cubicBezTo>
                  <a:cubicBezTo>
                    <a:pt x="36" y="5"/>
                    <a:pt x="37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0" y="4"/>
                    <a:pt x="40" y="8"/>
                    <a:pt x="40" y="8"/>
                  </a:cubicBezTo>
                  <a:cubicBezTo>
                    <a:pt x="40" y="9"/>
                    <a:pt x="40" y="44"/>
                    <a:pt x="36" y="66"/>
                  </a:cubicBezTo>
                  <a:cubicBezTo>
                    <a:pt x="36" y="67"/>
                    <a:pt x="35" y="68"/>
                    <a:pt x="3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1" y="70"/>
                    <a:pt x="11" y="73"/>
                    <a:pt x="11" y="76"/>
                  </a:cubicBezTo>
                  <a:cubicBezTo>
                    <a:pt x="12" y="80"/>
                    <a:pt x="12" y="85"/>
                    <a:pt x="10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54" y="88"/>
                    <a:pt x="55" y="88"/>
                    <a:pt x="56" y="87"/>
                  </a:cubicBezTo>
                  <a:cubicBezTo>
                    <a:pt x="57" y="85"/>
                    <a:pt x="57" y="80"/>
                    <a:pt x="57" y="77"/>
                  </a:cubicBezTo>
                  <a:cubicBezTo>
                    <a:pt x="57" y="72"/>
                    <a:pt x="57" y="68"/>
                    <a:pt x="60" y="66"/>
                  </a:cubicBezTo>
                  <a:cubicBezTo>
                    <a:pt x="61" y="65"/>
                    <a:pt x="62" y="64"/>
                    <a:pt x="64" y="64"/>
                  </a:cubicBezTo>
                  <a:cubicBezTo>
                    <a:pt x="66" y="64"/>
                    <a:pt x="68" y="65"/>
                    <a:pt x="69" y="66"/>
                  </a:cubicBezTo>
                  <a:cubicBezTo>
                    <a:pt x="70" y="68"/>
                    <a:pt x="70" y="70"/>
                    <a:pt x="70" y="73"/>
                  </a:cubicBezTo>
                  <a:cubicBezTo>
                    <a:pt x="70" y="75"/>
                    <a:pt x="70" y="78"/>
                    <a:pt x="72" y="79"/>
                  </a:cubicBezTo>
                  <a:cubicBezTo>
                    <a:pt x="72" y="80"/>
                    <a:pt x="74" y="80"/>
                    <a:pt x="76" y="80"/>
                  </a:cubicBezTo>
                  <a:cubicBezTo>
                    <a:pt x="76" y="80"/>
                    <a:pt x="77" y="80"/>
                    <a:pt x="78" y="79"/>
                  </a:cubicBezTo>
                  <a:cubicBezTo>
                    <a:pt x="86" y="71"/>
                    <a:pt x="86" y="25"/>
                    <a:pt x="86" y="8"/>
                  </a:cubicBezTo>
                  <a:cubicBezTo>
                    <a:pt x="86" y="5"/>
                    <a:pt x="87" y="0"/>
                    <a:pt x="92" y="0"/>
                  </a:cubicBezTo>
                  <a:cubicBezTo>
                    <a:pt x="97" y="0"/>
                    <a:pt x="98" y="10"/>
                    <a:pt x="98" y="14"/>
                  </a:cubicBezTo>
                  <a:cubicBezTo>
                    <a:pt x="98" y="15"/>
                    <a:pt x="97" y="16"/>
                    <a:pt x="96" y="1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34"/>
                    <a:pt x="89" y="73"/>
                    <a:pt x="81" y="82"/>
                  </a:cubicBezTo>
                  <a:cubicBezTo>
                    <a:pt x="79" y="83"/>
                    <a:pt x="78" y="84"/>
                    <a:pt x="76" y="84"/>
                  </a:cubicBezTo>
                  <a:cubicBezTo>
                    <a:pt x="73" y="84"/>
                    <a:pt x="70" y="83"/>
                    <a:pt x="69" y="82"/>
                  </a:cubicBezTo>
                  <a:cubicBezTo>
                    <a:pt x="66" y="79"/>
                    <a:pt x="66" y="76"/>
                    <a:pt x="66" y="73"/>
                  </a:cubicBezTo>
                  <a:cubicBezTo>
                    <a:pt x="66" y="71"/>
                    <a:pt x="66" y="69"/>
                    <a:pt x="66" y="68"/>
                  </a:cubicBezTo>
                  <a:cubicBezTo>
                    <a:pt x="65" y="68"/>
                    <a:pt x="65" y="68"/>
                    <a:pt x="64" y="68"/>
                  </a:cubicBezTo>
                  <a:cubicBezTo>
                    <a:pt x="63" y="68"/>
                    <a:pt x="63" y="68"/>
                    <a:pt x="62" y="68"/>
                  </a:cubicBezTo>
                  <a:cubicBezTo>
                    <a:pt x="61" y="70"/>
                    <a:pt x="61" y="73"/>
                    <a:pt x="61" y="76"/>
                  </a:cubicBezTo>
                  <a:cubicBezTo>
                    <a:pt x="61" y="81"/>
                    <a:pt x="61" y="87"/>
                    <a:pt x="58" y="90"/>
                  </a:cubicBezTo>
                  <a:cubicBezTo>
                    <a:pt x="57" y="91"/>
                    <a:pt x="55" y="92"/>
                    <a:pt x="52" y="92"/>
                  </a:cubicBezTo>
                  <a:close/>
                  <a:moveTo>
                    <a:pt x="90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94" y="8"/>
                    <a:pt x="93" y="4"/>
                    <a:pt x="92" y="4"/>
                  </a:cubicBezTo>
                  <a:cubicBezTo>
                    <a:pt x="90" y="4"/>
                    <a:pt x="90" y="8"/>
                    <a:pt x="90" y="8"/>
                  </a:cubicBezTo>
                  <a:cubicBezTo>
                    <a:pt x="90" y="9"/>
                    <a:pt x="90" y="10"/>
                    <a:pt x="90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2" name="Google Shape;3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025" y="2879663"/>
            <a:ext cx="3221933" cy="193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" y="1143000"/>
            <a:ext cx="895350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4"/>
          <p:cNvSpPr txBox="1">
            <a:spLocks noGrp="1"/>
          </p:cNvSpPr>
          <p:nvPr>
            <p:ph type="title"/>
          </p:nvPr>
        </p:nvSpPr>
        <p:spPr>
          <a:xfrm>
            <a:off x="400050" y="188250"/>
            <a:ext cx="83439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600"/>
              <a:t>Invoice Processing Team</a:t>
            </a:r>
            <a:endParaRPr sz="3600"/>
          </a:p>
        </p:txBody>
      </p:sp>
      <p:grpSp>
        <p:nvGrpSpPr>
          <p:cNvPr id="380" name="Google Shape;380;p44"/>
          <p:cNvGrpSpPr/>
          <p:nvPr/>
        </p:nvGrpSpPr>
        <p:grpSpPr>
          <a:xfrm>
            <a:off x="1078402" y="1425750"/>
            <a:ext cx="276225" cy="259556"/>
            <a:chOff x="5548313" y="2541588"/>
            <a:chExt cx="368300" cy="346075"/>
          </a:xfrm>
        </p:grpSpPr>
        <p:sp>
          <p:nvSpPr>
            <p:cNvPr id="381" name="Google Shape;381;p44"/>
            <p:cNvSpPr/>
            <p:nvPr/>
          </p:nvSpPr>
          <p:spPr>
            <a:xfrm>
              <a:off x="5675313" y="2782888"/>
              <a:ext cx="112800" cy="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44"/>
            <p:cNvSpPr/>
            <p:nvPr/>
          </p:nvSpPr>
          <p:spPr>
            <a:xfrm>
              <a:off x="5768975" y="2843213"/>
              <a:ext cx="63600" cy="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44"/>
            <p:cNvSpPr/>
            <p:nvPr/>
          </p:nvSpPr>
          <p:spPr>
            <a:xfrm>
              <a:off x="5727700" y="2601913"/>
              <a:ext cx="46038" cy="14288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44"/>
            <p:cNvSpPr/>
            <p:nvPr/>
          </p:nvSpPr>
          <p:spPr>
            <a:xfrm>
              <a:off x="5743575" y="2632075"/>
              <a:ext cx="96838" cy="14288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5" y="4"/>
                    <a:pt x="24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44"/>
            <p:cNvSpPr/>
            <p:nvPr/>
          </p:nvSpPr>
          <p:spPr>
            <a:xfrm>
              <a:off x="5719763" y="2662238"/>
              <a:ext cx="112713" cy="14288"/>
            </a:xfrm>
            <a:custGeom>
              <a:avLst/>
              <a:gdLst/>
              <a:ahLst/>
              <a:cxnLst/>
              <a:rect l="l" t="t" r="r" b="b"/>
              <a:pathLst>
                <a:path w="30" h="4" extrusionOk="0">
                  <a:moveTo>
                    <a:pt x="2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ubicBezTo>
                    <a:pt x="30" y="3"/>
                    <a:pt x="29" y="4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44"/>
            <p:cNvSpPr/>
            <p:nvPr/>
          </p:nvSpPr>
          <p:spPr>
            <a:xfrm>
              <a:off x="5719763" y="2692400"/>
              <a:ext cx="120650" cy="14288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3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44"/>
            <p:cNvSpPr/>
            <p:nvPr/>
          </p:nvSpPr>
          <p:spPr>
            <a:xfrm>
              <a:off x="5719763" y="2722563"/>
              <a:ext cx="106363" cy="14288"/>
            </a:xfrm>
            <a:custGeom>
              <a:avLst/>
              <a:gdLst/>
              <a:ahLst/>
              <a:cxnLst/>
              <a:rect l="l" t="t" r="r" b="b"/>
              <a:pathLst>
                <a:path w="28" h="4" extrusionOk="0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44"/>
            <p:cNvSpPr/>
            <p:nvPr/>
          </p:nvSpPr>
          <p:spPr>
            <a:xfrm>
              <a:off x="5713413" y="2752725"/>
              <a:ext cx="119063" cy="14288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3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44"/>
            <p:cNvSpPr/>
            <p:nvPr/>
          </p:nvSpPr>
          <p:spPr>
            <a:xfrm>
              <a:off x="5705475" y="2541588"/>
              <a:ext cx="187200" cy="1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44"/>
            <p:cNvSpPr/>
            <p:nvPr/>
          </p:nvSpPr>
          <p:spPr>
            <a:xfrm>
              <a:off x="5548313" y="2541588"/>
              <a:ext cx="368300" cy="346075"/>
            </a:xfrm>
            <a:custGeom>
              <a:avLst/>
              <a:gdLst/>
              <a:ahLst/>
              <a:cxnLst/>
              <a:rect l="l" t="t" r="r" b="b"/>
              <a:pathLst>
                <a:path w="98" h="92" extrusionOk="0">
                  <a:moveTo>
                    <a:pt x="52" y="92"/>
                  </a:moveTo>
                  <a:cubicBezTo>
                    <a:pt x="2" y="92"/>
                    <a:pt x="2" y="92"/>
                    <a:pt x="2" y="92"/>
                  </a:cubicBezTo>
                  <a:cubicBezTo>
                    <a:pt x="1" y="92"/>
                    <a:pt x="0" y="91"/>
                    <a:pt x="0" y="90"/>
                  </a:cubicBezTo>
                  <a:cubicBezTo>
                    <a:pt x="0" y="89"/>
                    <a:pt x="1" y="88"/>
                    <a:pt x="2" y="88"/>
                  </a:cubicBezTo>
                  <a:cubicBezTo>
                    <a:pt x="4" y="88"/>
                    <a:pt x="5" y="88"/>
                    <a:pt x="6" y="87"/>
                  </a:cubicBezTo>
                  <a:cubicBezTo>
                    <a:pt x="8" y="85"/>
                    <a:pt x="8" y="80"/>
                    <a:pt x="7" y="77"/>
                  </a:cubicBezTo>
                  <a:cubicBezTo>
                    <a:pt x="7" y="72"/>
                    <a:pt x="7" y="68"/>
                    <a:pt x="10" y="66"/>
                  </a:cubicBezTo>
                  <a:cubicBezTo>
                    <a:pt x="11" y="65"/>
                    <a:pt x="12" y="64"/>
                    <a:pt x="14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6" y="42"/>
                    <a:pt x="36" y="8"/>
                    <a:pt x="36" y="8"/>
                  </a:cubicBezTo>
                  <a:cubicBezTo>
                    <a:pt x="36" y="5"/>
                    <a:pt x="37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0" y="4"/>
                    <a:pt x="40" y="8"/>
                    <a:pt x="40" y="8"/>
                  </a:cubicBezTo>
                  <a:cubicBezTo>
                    <a:pt x="40" y="9"/>
                    <a:pt x="40" y="44"/>
                    <a:pt x="36" y="66"/>
                  </a:cubicBezTo>
                  <a:cubicBezTo>
                    <a:pt x="36" y="67"/>
                    <a:pt x="35" y="68"/>
                    <a:pt x="3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1" y="70"/>
                    <a:pt x="11" y="73"/>
                    <a:pt x="11" y="76"/>
                  </a:cubicBezTo>
                  <a:cubicBezTo>
                    <a:pt x="12" y="80"/>
                    <a:pt x="12" y="85"/>
                    <a:pt x="10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54" y="88"/>
                    <a:pt x="55" y="88"/>
                    <a:pt x="56" y="87"/>
                  </a:cubicBezTo>
                  <a:cubicBezTo>
                    <a:pt x="57" y="85"/>
                    <a:pt x="57" y="80"/>
                    <a:pt x="57" y="77"/>
                  </a:cubicBezTo>
                  <a:cubicBezTo>
                    <a:pt x="57" y="72"/>
                    <a:pt x="57" y="68"/>
                    <a:pt x="60" y="66"/>
                  </a:cubicBezTo>
                  <a:cubicBezTo>
                    <a:pt x="61" y="65"/>
                    <a:pt x="62" y="64"/>
                    <a:pt x="64" y="64"/>
                  </a:cubicBezTo>
                  <a:cubicBezTo>
                    <a:pt x="66" y="64"/>
                    <a:pt x="68" y="65"/>
                    <a:pt x="69" y="66"/>
                  </a:cubicBezTo>
                  <a:cubicBezTo>
                    <a:pt x="70" y="68"/>
                    <a:pt x="70" y="70"/>
                    <a:pt x="70" y="73"/>
                  </a:cubicBezTo>
                  <a:cubicBezTo>
                    <a:pt x="70" y="75"/>
                    <a:pt x="70" y="78"/>
                    <a:pt x="72" y="79"/>
                  </a:cubicBezTo>
                  <a:cubicBezTo>
                    <a:pt x="72" y="80"/>
                    <a:pt x="74" y="80"/>
                    <a:pt x="76" y="80"/>
                  </a:cubicBezTo>
                  <a:cubicBezTo>
                    <a:pt x="76" y="80"/>
                    <a:pt x="77" y="80"/>
                    <a:pt x="78" y="79"/>
                  </a:cubicBezTo>
                  <a:cubicBezTo>
                    <a:pt x="86" y="71"/>
                    <a:pt x="86" y="25"/>
                    <a:pt x="86" y="8"/>
                  </a:cubicBezTo>
                  <a:cubicBezTo>
                    <a:pt x="86" y="5"/>
                    <a:pt x="87" y="0"/>
                    <a:pt x="92" y="0"/>
                  </a:cubicBezTo>
                  <a:cubicBezTo>
                    <a:pt x="97" y="0"/>
                    <a:pt x="98" y="10"/>
                    <a:pt x="98" y="14"/>
                  </a:cubicBezTo>
                  <a:cubicBezTo>
                    <a:pt x="98" y="15"/>
                    <a:pt x="97" y="16"/>
                    <a:pt x="96" y="1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34"/>
                    <a:pt x="89" y="73"/>
                    <a:pt x="81" y="82"/>
                  </a:cubicBezTo>
                  <a:cubicBezTo>
                    <a:pt x="79" y="83"/>
                    <a:pt x="78" y="84"/>
                    <a:pt x="76" y="84"/>
                  </a:cubicBezTo>
                  <a:cubicBezTo>
                    <a:pt x="73" y="84"/>
                    <a:pt x="70" y="83"/>
                    <a:pt x="69" y="82"/>
                  </a:cubicBezTo>
                  <a:cubicBezTo>
                    <a:pt x="66" y="79"/>
                    <a:pt x="66" y="76"/>
                    <a:pt x="66" y="73"/>
                  </a:cubicBezTo>
                  <a:cubicBezTo>
                    <a:pt x="66" y="71"/>
                    <a:pt x="66" y="69"/>
                    <a:pt x="66" y="68"/>
                  </a:cubicBezTo>
                  <a:cubicBezTo>
                    <a:pt x="65" y="68"/>
                    <a:pt x="65" y="68"/>
                    <a:pt x="64" y="68"/>
                  </a:cubicBezTo>
                  <a:cubicBezTo>
                    <a:pt x="63" y="68"/>
                    <a:pt x="63" y="68"/>
                    <a:pt x="62" y="68"/>
                  </a:cubicBezTo>
                  <a:cubicBezTo>
                    <a:pt x="61" y="70"/>
                    <a:pt x="61" y="73"/>
                    <a:pt x="61" y="76"/>
                  </a:cubicBezTo>
                  <a:cubicBezTo>
                    <a:pt x="61" y="81"/>
                    <a:pt x="61" y="87"/>
                    <a:pt x="58" y="90"/>
                  </a:cubicBezTo>
                  <a:cubicBezTo>
                    <a:pt x="57" y="91"/>
                    <a:pt x="55" y="92"/>
                    <a:pt x="52" y="92"/>
                  </a:cubicBezTo>
                  <a:close/>
                  <a:moveTo>
                    <a:pt x="90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94" y="8"/>
                    <a:pt x="93" y="4"/>
                    <a:pt x="92" y="4"/>
                  </a:cubicBezTo>
                  <a:cubicBezTo>
                    <a:pt x="90" y="4"/>
                    <a:pt x="90" y="8"/>
                    <a:pt x="90" y="8"/>
                  </a:cubicBezTo>
                  <a:cubicBezTo>
                    <a:pt x="90" y="9"/>
                    <a:pt x="90" y="10"/>
                    <a:pt x="90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1" name="Google Shape;391;p44"/>
          <p:cNvSpPr/>
          <p:nvPr/>
        </p:nvSpPr>
        <p:spPr>
          <a:xfrm>
            <a:off x="777100" y="3258300"/>
            <a:ext cx="7868400" cy="1428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Adjusted cost recovery: Increased invoice processing cost for Centers B, D and reduced for C to balance allocated funds            </a:t>
            </a: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Cost increase based on trends of past invoices processed , more allocated to B,D due to upfront investment requirement</a:t>
            </a:r>
            <a:endParaRPr sz="18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125" y="971550"/>
            <a:ext cx="5648325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/>
          <p:nvPr/>
        </p:nvSpPr>
        <p:spPr>
          <a:xfrm>
            <a:off x="836336" y="3461214"/>
            <a:ext cx="373200" cy="373200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44"/>
          <p:cNvSpPr/>
          <p:nvPr/>
        </p:nvSpPr>
        <p:spPr>
          <a:xfrm>
            <a:off x="963564" y="3579786"/>
            <a:ext cx="118805" cy="136117"/>
          </a:xfrm>
          <a:custGeom>
            <a:avLst/>
            <a:gdLst/>
            <a:ahLst/>
            <a:cxnLst/>
            <a:rect l="l" t="t" r="r" b="b"/>
            <a:pathLst>
              <a:path w="84" h="96" extrusionOk="0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4"/>
          <p:cNvSpPr/>
          <p:nvPr/>
        </p:nvSpPr>
        <p:spPr>
          <a:xfrm>
            <a:off x="836336" y="4050739"/>
            <a:ext cx="373200" cy="373200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4"/>
          <p:cNvSpPr/>
          <p:nvPr/>
        </p:nvSpPr>
        <p:spPr>
          <a:xfrm>
            <a:off x="963564" y="4169311"/>
            <a:ext cx="118805" cy="136117"/>
          </a:xfrm>
          <a:custGeom>
            <a:avLst/>
            <a:gdLst/>
            <a:ahLst/>
            <a:cxnLst/>
            <a:rect l="l" t="t" r="r" b="b"/>
            <a:pathLst>
              <a:path w="84" h="96" extrusionOk="0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600"/>
              <a:t>Acquisitions Support</a:t>
            </a:r>
            <a:endParaRPr sz="3600"/>
          </a:p>
        </p:txBody>
      </p:sp>
      <p:grpSp>
        <p:nvGrpSpPr>
          <p:cNvPr id="403" name="Google Shape;403;p45"/>
          <p:cNvGrpSpPr/>
          <p:nvPr/>
        </p:nvGrpSpPr>
        <p:grpSpPr>
          <a:xfrm>
            <a:off x="1078402" y="1425750"/>
            <a:ext cx="276225" cy="259556"/>
            <a:chOff x="5548313" y="2541588"/>
            <a:chExt cx="368300" cy="346075"/>
          </a:xfrm>
        </p:grpSpPr>
        <p:sp>
          <p:nvSpPr>
            <p:cNvPr id="404" name="Google Shape;404;p45"/>
            <p:cNvSpPr/>
            <p:nvPr/>
          </p:nvSpPr>
          <p:spPr>
            <a:xfrm>
              <a:off x="5675313" y="2782888"/>
              <a:ext cx="112800" cy="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5768975" y="2843213"/>
              <a:ext cx="63600" cy="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5727700" y="2601913"/>
              <a:ext cx="46038" cy="14288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5743575" y="2632075"/>
              <a:ext cx="96838" cy="14288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5" y="4"/>
                    <a:pt x="24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5719763" y="2662238"/>
              <a:ext cx="112713" cy="14288"/>
            </a:xfrm>
            <a:custGeom>
              <a:avLst/>
              <a:gdLst/>
              <a:ahLst/>
              <a:cxnLst/>
              <a:rect l="l" t="t" r="r" b="b"/>
              <a:pathLst>
                <a:path w="30" h="4" extrusionOk="0">
                  <a:moveTo>
                    <a:pt x="2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ubicBezTo>
                    <a:pt x="30" y="3"/>
                    <a:pt x="29" y="4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5719763" y="2692400"/>
              <a:ext cx="120650" cy="14288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3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5719763" y="2722563"/>
              <a:ext cx="106363" cy="14288"/>
            </a:xfrm>
            <a:custGeom>
              <a:avLst/>
              <a:gdLst/>
              <a:ahLst/>
              <a:cxnLst/>
              <a:rect l="l" t="t" r="r" b="b"/>
              <a:pathLst>
                <a:path w="28" h="4" extrusionOk="0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5713413" y="2752725"/>
              <a:ext cx="119063" cy="14288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3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5705475" y="2541588"/>
              <a:ext cx="187200" cy="1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5548313" y="2541588"/>
              <a:ext cx="368300" cy="346075"/>
            </a:xfrm>
            <a:custGeom>
              <a:avLst/>
              <a:gdLst/>
              <a:ahLst/>
              <a:cxnLst/>
              <a:rect l="l" t="t" r="r" b="b"/>
              <a:pathLst>
                <a:path w="98" h="92" extrusionOk="0">
                  <a:moveTo>
                    <a:pt x="52" y="92"/>
                  </a:moveTo>
                  <a:cubicBezTo>
                    <a:pt x="2" y="92"/>
                    <a:pt x="2" y="92"/>
                    <a:pt x="2" y="92"/>
                  </a:cubicBezTo>
                  <a:cubicBezTo>
                    <a:pt x="1" y="92"/>
                    <a:pt x="0" y="91"/>
                    <a:pt x="0" y="90"/>
                  </a:cubicBezTo>
                  <a:cubicBezTo>
                    <a:pt x="0" y="89"/>
                    <a:pt x="1" y="88"/>
                    <a:pt x="2" y="88"/>
                  </a:cubicBezTo>
                  <a:cubicBezTo>
                    <a:pt x="4" y="88"/>
                    <a:pt x="5" y="88"/>
                    <a:pt x="6" y="87"/>
                  </a:cubicBezTo>
                  <a:cubicBezTo>
                    <a:pt x="8" y="85"/>
                    <a:pt x="8" y="80"/>
                    <a:pt x="7" y="77"/>
                  </a:cubicBezTo>
                  <a:cubicBezTo>
                    <a:pt x="7" y="72"/>
                    <a:pt x="7" y="68"/>
                    <a:pt x="10" y="66"/>
                  </a:cubicBezTo>
                  <a:cubicBezTo>
                    <a:pt x="11" y="65"/>
                    <a:pt x="12" y="64"/>
                    <a:pt x="14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6" y="42"/>
                    <a:pt x="36" y="8"/>
                    <a:pt x="36" y="8"/>
                  </a:cubicBezTo>
                  <a:cubicBezTo>
                    <a:pt x="36" y="5"/>
                    <a:pt x="37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0" y="4"/>
                    <a:pt x="40" y="8"/>
                    <a:pt x="40" y="8"/>
                  </a:cubicBezTo>
                  <a:cubicBezTo>
                    <a:pt x="40" y="9"/>
                    <a:pt x="40" y="44"/>
                    <a:pt x="36" y="66"/>
                  </a:cubicBezTo>
                  <a:cubicBezTo>
                    <a:pt x="36" y="67"/>
                    <a:pt x="35" y="68"/>
                    <a:pt x="3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1" y="70"/>
                    <a:pt x="11" y="73"/>
                    <a:pt x="11" y="76"/>
                  </a:cubicBezTo>
                  <a:cubicBezTo>
                    <a:pt x="12" y="80"/>
                    <a:pt x="12" y="85"/>
                    <a:pt x="10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54" y="88"/>
                    <a:pt x="55" y="88"/>
                    <a:pt x="56" y="87"/>
                  </a:cubicBezTo>
                  <a:cubicBezTo>
                    <a:pt x="57" y="85"/>
                    <a:pt x="57" y="80"/>
                    <a:pt x="57" y="77"/>
                  </a:cubicBezTo>
                  <a:cubicBezTo>
                    <a:pt x="57" y="72"/>
                    <a:pt x="57" y="68"/>
                    <a:pt x="60" y="66"/>
                  </a:cubicBezTo>
                  <a:cubicBezTo>
                    <a:pt x="61" y="65"/>
                    <a:pt x="62" y="64"/>
                    <a:pt x="64" y="64"/>
                  </a:cubicBezTo>
                  <a:cubicBezTo>
                    <a:pt x="66" y="64"/>
                    <a:pt x="68" y="65"/>
                    <a:pt x="69" y="66"/>
                  </a:cubicBezTo>
                  <a:cubicBezTo>
                    <a:pt x="70" y="68"/>
                    <a:pt x="70" y="70"/>
                    <a:pt x="70" y="73"/>
                  </a:cubicBezTo>
                  <a:cubicBezTo>
                    <a:pt x="70" y="75"/>
                    <a:pt x="70" y="78"/>
                    <a:pt x="72" y="79"/>
                  </a:cubicBezTo>
                  <a:cubicBezTo>
                    <a:pt x="72" y="80"/>
                    <a:pt x="74" y="80"/>
                    <a:pt x="76" y="80"/>
                  </a:cubicBezTo>
                  <a:cubicBezTo>
                    <a:pt x="76" y="80"/>
                    <a:pt x="77" y="80"/>
                    <a:pt x="78" y="79"/>
                  </a:cubicBezTo>
                  <a:cubicBezTo>
                    <a:pt x="86" y="71"/>
                    <a:pt x="86" y="25"/>
                    <a:pt x="86" y="8"/>
                  </a:cubicBezTo>
                  <a:cubicBezTo>
                    <a:pt x="86" y="5"/>
                    <a:pt x="87" y="0"/>
                    <a:pt x="92" y="0"/>
                  </a:cubicBezTo>
                  <a:cubicBezTo>
                    <a:pt x="97" y="0"/>
                    <a:pt x="98" y="10"/>
                    <a:pt x="98" y="14"/>
                  </a:cubicBezTo>
                  <a:cubicBezTo>
                    <a:pt x="98" y="15"/>
                    <a:pt x="97" y="16"/>
                    <a:pt x="96" y="1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34"/>
                    <a:pt x="89" y="73"/>
                    <a:pt x="81" y="82"/>
                  </a:cubicBezTo>
                  <a:cubicBezTo>
                    <a:pt x="79" y="83"/>
                    <a:pt x="78" y="84"/>
                    <a:pt x="76" y="84"/>
                  </a:cubicBezTo>
                  <a:cubicBezTo>
                    <a:pt x="73" y="84"/>
                    <a:pt x="70" y="83"/>
                    <a:pt x="69" y="82"/>
                  </a:cubicBezTo>
                  <a:cubicBezTo>
                    <a:pt x="66" y="79"/>
                    <a:pt x="66" y="76"/>
                    <a:pt x="66" y="73"/>
                  </a:cubicBezTo>
                  <a:cubicBezTo>
                    <a:pt x="66" y="71"/>
                    <a:pt x="66" y="69"/>
                    <a:pt x="66" y="68"/>
                  </a:cubicBezTo>
                  <a:cubicBezTo>
                    <a:pt x="65" y="68"/>
                    <a:pt x="65" y="68"/>
                    <a:pt x="64" y="68"/>
                  </a:cubicBezTo>
                  <a:cubicBezTo>
                    <a:pt x="63" y="68"/>
                    <a:pt x="63" y="68"/>
                    <a:pt x="62" y="68"/>
                  </a:cubicBezTo>
                  <a:cubicBezTo>
                    <a:pt x="61" y="70"/>
                    <a:pt x="61" y="73"/>
                    <a:pt x="61" y="76"/>
                  </a:cubicBezTo>
                  <a:cubicBezTo>
                    <a:pt x="61" y="81"/>
                    <a:pt x="61" y="87"/>
                    <a:pt x="58" y="90"/>
                  </a:cubicBezTo>
                  <a:cubicBezTo>
                    <a:pt x="57" y="91"/>
                    <a:pt x="55" y="92"/>
                    <a:pt x="52" y="92"/>
                  </a:cubicBezTo>
                  <a:close/>
                  <a:moveTo>
                    <a:pt x="90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94" y="8"/>
                    <a:pt x="93" y="4"/>
                    <a:pt x="92" y="4"/>
                  </a:cubicBezTo>
                  <a:cubicBezTo>
                    <a:pt x="90" y="4"/>
                    <a:pt x="90" y="8"/>
                    <a:pt x="90" y="8"/>
                  </a:cubicBezTo>
                  <a:cubicBezTo>
                    <a:pt x="90" y="9"/>
                    <a:pt x="90" y="10"/>
                    <a:pt x="90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45"/>
          <p:cNvSpPr txBox="1"/>
          <p:nvPr/>
        </p:nvSpPr>
        <p:spPr>
          <a:xfrm>
            <a:off x="1078400" y="3708225"/>
            <a:ext cx="6614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Adjusted cost recovery: Increased acquisition supports cost for Centers A, D and reduced for C to balance allocated funds  </a:t>
            </a: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Cost increase based on past trends of values of contracts awarded, more allocated to A,D </a:t>
            </a: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15" name="Google Shape;4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1320788"/>
            <a:ext cx="708660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5"/>
          <p:cNvSpPr/>
          <p:nvPr/>
        </p:nvSpPr>
        <p:spPr>
          <a:xfrm>
            <a:off x="1078411" y="3796339"/>
            <a:ext cx="373200" cy="373200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5"/>
          <p:cNvSpPr/>
          <p:nvPr/>
        </p:nvSpPr>
        <p:spPr>
          <a:xfrm>
            <a:off x="1205639" y="3914911"/>
            <a:ext cx="118805" cy="136117"/>
          </a:xfrm>
          <a:custGeom>
            <a:avLst/>
            <a:gdLst/>
            <a:ahLst/>
            <a:cxnLst/>
            <a:rect l="l" t="t" r="r" b="b"/>
            <a:pathLst>
              <a:path w="84" h="96" extrusionOk="0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5"/>
          <p:cNvSpPr/>
          <p:nvPr/>
        </p:nvSpPr>
        <p:spPr>
          <a:xfrm>
            <a:off x="1078411" y="4381151"/>
            <a:ext cx="373200" cy="373200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5"/>
          <p:cNvSpPr/>
          <p:nvPr/>
        </p:nvSpPr>
        <p:spPr>
          <a:xfrm>
            <a:off x="1205589" y="4499711"/>
            <a:ext cx="118805" cy="136117"/>
          </a:xfrm>
          <a:custGeom>
            <a:avLst/>
            <a:gdLst/>
            <a:ahLst/>
            <a:cxnLst/>
            <a:rect l="l" t="t" r="r" b="b"/>
            <a:pathLst>
              <a:path w="84" h="96" extrusionOk="0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600"/>
              <a:t>Grants Support</a:t>
            </a:r>
            <a:endParaRPr sz="3600"/>
          </a:p>
        </p:txBody>
      </p:sp>
      <p:grpSp>
        <p:nvGrpSpPr>
          <p:cNvPr id="426" name="Google Shape;426;p46"/>
          <p:cNvGrpSpPr/>
          <p:nvPr/>
        </p:nvGrpSpPr>
        <p:grpSpPr>
          <a:xfrm>
            <a:off x="1078402" y="1425750"/>
            <a:ext cx="276225" cy="259556"/>
            <a:chOff x="5548313" y="2541588"/>
            <a:chExt cx="368300" cy="346075"/>
          </a:xfrm>
        </p:grpSpPr>
        <p:sp>
          <p:nvSpPr>
            <p:cNvPr id="427" name="Google Shape;427;p46"/>
            <p:cNvSpPr/>
            <p:nvPr/>
          </p:nvSpPr>
          <p:spPr>
            <a:xfrm>
              <a:off x="5675313" y="2782888"/>
              <a:ext cx="112800" cy="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46"/>
            <p:cNvSpPr/>
            <p:nvPr/>
          </p:nvSpPr>
          <p:spPr>
            <a:xfrm>
              <a:off x="5768975" y="2843213"/>
              <a:ext cx="63600" cy="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46"/>
            <p:cNvSpPr/>
            <p:nvPr/>
          </p:nvSpPr>
          <p:spPr>
            <a:xfrm>
              <a:off x="5727700" y="2601913"/>
              <a:ext cx="46038" cy="14288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46"/>
            <p:cNvSpPr/>
            <p:nvPr/>
          </p:nvSpPr>
          <p:spPr>
            <a:xfrm>
              <a:off x="5743575" y="2632075"/>
              <a:ext cx="96838" cy="14288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5" y="4"/>
                    <a:pt x="24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46"/>
            <p:cNvSpPr/>
            <p:nvPr/>
          </p:nvSpPr>
          <p:spPr>
            <a:xfrm>
              <a:off x="5719763" y="2662238"/>
              <a:ext cx="112713" cy="14288"/>
            </a:xfrm>
            <a:custGeom>
              <a:avLst/>
              <a:gdLst/>
              <a:ahLst/>
              <a:cxnLst/>
              <a:rect l="l" t="t" r="r" b="b"/>
              <a:pathLst>
                <a:path w="30" h="4" extrusionOk="0">
                  <a:moveTo>
                    <a:pt x="2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ubicBezTo>
                    <a:pt x="30" y="3"/>
                    <a:pt x="29" y="4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46"/>
            <p:cNvSpPr/>
            <p:nvPr/>
          </p:nvSpPr>
          <p:spPr>
            <a:xfrm>
              <a:off x="5719763" y="2692400"/>
              <a:ext cx="120650" cy="14288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3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46"/>
            <p:cNvSpPr/>
            <p:nvPr/>
          </p:nvSpPr>
          <p:spPr>
            <a:xfrm>
              <a:off x="5719763" y="2722563"/>
              <a:ext cx="106363" cy="14288"/>
            </a:xfrm>
            <a:custGeom>
              <a:avLst/>
              <a:gdLst/>
              <a:ahLst/>
              <a:cxnLst/>
              <a:rect l="l" t="t" r="r" b="b"/>
              <a:pathLst>
                <a:path w="28" h="4" extrusionOk="0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46"/>
            <p:cNvSpPr/>
            <p:nvPr/>
          </p:nvSpPr>
          <p:spPr>
            <a:xfrm>
              <a:off x="5713413" y="2752725"/>
              <a:ext cx="119063" cy="14288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3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46"/>
            <p:cNvSpPr/>
            <p:nvPr/>
          </p:nvSpPr>
          <p:spPr>
            <a:xfrm>
              <a:off x="5705475" y="2541588"/>
              <a:ext cx="187200" cy="1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46"/>
            <p:cNvSpPr/>
            <p:nvPr/>
          </p:nvSpPr>
          <p:spPr>
            <a:xfrm>
              <a:off x="5548313" y="2541588"/>
              <a:ext cx="368300" cy="346075"/>
            </a:xfrm>
            <a:custGeom>
              <a:avLst/>
              <a:gdLst/>
              <a:ahLst/>
              <a:cxnLst/>
              <a:rect l="l" t="t" r="r" b="b"/>
              <a:pathLst>
                <a:path w="98" h="92" extrusionOk="0">
                  <a:moveTo>
                    <a:pt x="52" y="92"/>
                  </a:moveTo>
                  <a:cubicBezTo>
                    <a:pt x="2" y="92"/>
                    <a:pt x="2" y="92"/>
                    <a:pt x="2" y="92"/>
                  </a:cubicBezTo>
                  <a:cubicBezTo>
                    <a:pt x="1" y="92"/>
                    <a:pt x="0" y="91"/>
                    <a:pt x="0" y="90"/>
                  </a:cubicBezTo>
                  <a:cubicBezTo>
                    <a:pt x="0" y="89"/>
                    <a:pt x="1" y="88"/>
                    <a:pt x="2" y="88"/>
                  </a:cubicBezTo>
                  <a:cubicBezTo>
                    <a:pt x="4" y="88"/>
                    <a:pt x="5" y="88"/>
                    <a:pt x="6" y="87"/>
                  </a:cubicBezTo>
                  <a:cubicBezTo>
                    <a:pt x="8" y="85"/>
                    <a:pt x="8" y="80"/>
                    <a:pt x="7" y="77"/>
                  </a:cubicBezTo>
                  <a:cubicBezTo>
                    <a:pt x="7" y="72"/>
                    <a:pt x="7" y="68"/>
                    <a:pt x="10" y="66"/>
                  </a:cubicBezTo>
                  <a:cubicBezTo>
                    <a:pt x="11" y="65"/>
                    <a:pt x="12" y="64"/>
                    <a:pt x="14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6" y="42"/>
                    <a:pt x="36" y="8"/>
                    <a:pt x="36" y="8"/>
                  </a:cubicBezTo>
                  <a:cubicBezTo>
                    <a:pt x="36" y="5"/>
                    <a:pt x="37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0" y="4"/>
                    <a:pt x="40" y="8"/>
                    <a:pt x="40" y="8"/>
                  </a:cubicBezTo>
                  <a:cubicBezTo>
                    <a:pt x="40" y="9"/>
                    <a:pt x="40" y="44"/>
                    <a:pt x="36" y="66"/>
                  </a:cubicBezTo>
                  <a:cubicBezTo>
                    <a:pt x="36" y="67"/>
                    <a:pt x="35" y="68"/>
                    <a:pt x="3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1" y="70"/>
                    <a:pt x="11" y="73"/>
                    <a:pt x="11" y="76"/>
                  </a:cubicBezTo>
                  <a:cubicBezTo>
                    <a:pt x="12" y="80"/>
                    <a:pt x="12" y="85"/>
                    <a:pt x="10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54" y="88"/>
                    <a:pt x="55" y="88"/>
                    <a:pt x="56" y="87"/>
                  </a:cubicBezTo>
                  <a:cubicBezTo>
                    <a:pt x="57" y="85"/>
                    <a:pt x="57" y="80"/>
                    <a:pt x="57" y="77"/>
                  </a:cubicBezTo>
                  <a:cubicBezTo>
                    <a:pt x="57" y="72"/>
                    <a:pt x="57" y="68"/>
                    <a:pt x="60" y="66"/>
                  </a:cubicBezTo>
                  <a:cubicBezTo>
                    <a:pt x="61" y="65"/>
                    <a:pt x="62" y="64"/>
                    <a:pt x="64" y="64"/>
                  </a:cubicBezTo>
                  <a:cubicBezTo>
                    <a:pt x="66" y="64"/>
                    <a:pt x="68" y="65"/>
                    <a:pt x="69" y="66"/>
                  </a:cubicBezTo>
                  <a:cubicBezTo>
                    <a:pt x="70" y="68"/>
                    <a:pt x="70" y="70"/>
                    <a:pt x="70" y="73"/>
                  </a:cubicBezTo>
                  <a:cubicBezTo>
                    <a:pt x="70" y="75"/>
                    <a:pt x="70" y="78"/>
                    <a:pt x="72" y="79"/>
                  </a:cubicBezTo>
                  <a:cubicBezTo>
                    <a:pt x="72" y="80"/>
                    <a:pt x="74" y="80"/>
                    <a:pt x="76" y="80"/>
                  </a:cubicBezTo>
                  <a:cubicBezTo>
                    <a:pt x="76" y="80"/>
                    <a:pt x="77" y="80"/>
                    <a:pt x="78" y="79"/>
                  </a:cubicBezTo>
                  <a:cubicBezTo>
                    <a:pt x="86" y="71"/>
                    <a:pt x="86" y="25"/>
                    <a:pt x="86" y="8"/>
                  </a:cubicBezTo>
                  <a:cubicBezTo>
                    <a:pt x="86" y="5"/>
                    <a:pt x="87" y="0"/>
                    <a:pt x="92" y="0"/>
                  </a:cubicBezTo>
                  <a:cubicBezTo>
                    <a:pt x="97" y="0"/>
                    <a:pt x="98" y="10"/>
                    <a:pt x="98" y="14"/>
                  </a:cubicBezTo>
                  <a:cubicBezTo>
                    <a:pt x="98" y="15"/>
                    <a:pt x="97" y="16"/>
                    <a:pt x="96" y="1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34"/>
                    <a:pt x="89" y="73"/>
                    <a:pt x="81" y="82"/>
                  </a:cubicBezTo>
                  <a:cubicBezTo>
                    <a:pt x="79" y="83"/>
                    <a:pt x="78" y="84"/>
                    <a:pt x="76" y="84"/>
                  </a:cubicBezTo>
                  <a:cubicBezTo>
                    <a:pt x="73" y="84"/>
                    <a:pt x="70" y="83"/>
                    <a:pt x="69" y="82"/>
                  </a:cubicBezTo>
                  <a:cubicBezTo>
                    <a:pt x="66" y="79"/>
                    <a:pt x="66" y="76"/>
                    <a:pt x="66" y="73"/>
                  </a:cubicBezTo>
                  <a:cubicBezTo>
                    <a:pt x="66" y="71"/>
                    <a:pt x="66" y="69"/>
                    <a:pt x="66" y="68"/>
                  </a:cubicBezTo>
                  <a:cubicBezTo>
                    <a:pt x="65" y="68"/>
                    <a:pt x="65" y="68"/>
                    <a:pt x="64" y="68"/>
                  </a:cubicBezTo>
                  <a:cubicBezTo>
                    <a:pt x="63" y="68"/>
                    <a:pt x="63" y="68"/>
                    <a:pt x="62" y="68"/>
                  </a:cubicBezTo>
                  <a:cubicBezTo>
                    <a:pt x="61" y="70"/>
                    <a:pt x="61" y="73"/>
                    <a:pt x="61" y="76"/>
                  </a:cubicBezTo>
                  <a:cubicBezTo>
                    <a:pt x="61" y="81"/>
                    <a:pt x="61" y="87"/>
                    <a:pt x="58" y="90"/>
                  </a:cubicBezTo>
                  <a:cubicBezTo>
                    <a:pt x="57" y="91"/>
                    <a:pt x="55" y="92"/>
                    <a:pt x="52" y="92"/>
                  </a:cubicBezTo>
                  <a:close/>
                  <a:moveTo>
                    <a:pt x="90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94" y="8"/>
                    <a:pt x="93" y="4"/>
                    <a:pt x="92" y="4"/>
                  </a:cubicBezTo>
                  <a:cubicBezTo>
                    <a:pt x="90" y="4"/>
                    <a:pt x="90" y="8"/>
                    <a:pt x="90" y="8"/>
                  </a:cubicBezTo>
                  <a:cubicBezTo>
                    <a:pt x="90" y="9"/>
                    <a:pt x="90" y="10"/>
                    <a:pt x="90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7" name="Google Shape;4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600" y="1425738"/>
            <a:ext cx="5935164" cy="1951037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6"/>
          <p:cNvSpPr txBox="1"/>
          <p:nvPr/>
        </p:nvSpPr>
        <p:spPr>
          <a:xfrm>
            <a:off x="1354625" y="3621475"/>
            <a:ext cx="6648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Adjusted cost recovery: Increased cost recovery of grants support for Centers A, B, D and reduced for C and A (full exemption) to balance allocated funds  </a:t>
            </a: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Cost increase/decrease based on past values of grants awarded.</a:t>
            </a: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9" name="Google Shape;439;p46"/>
          <p:cNvSpPr/>
          <p:nvPr/>
        </p:nvSpPr>
        <p:spPr>
          <a:xfrm>
            <a:off x="1354636" y="3621464"/>
            <a:ext cx="373200" cy="373200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6"/>
          <p:cNvSpPr/>
          <p:nvPr/>
        </p:nvSpPr>
        <p:spPr>
          <a:xfrm>
            <a:off x="1481864" y="3740036"/>
            <a:ext cx="118805" cy="136117"/>
          </a:xfrm>
          <a:custGeom>
            <a:avLst/>
            <a:gdLst/>
            <a:ahLst/>
            <a:cxnLst/>
            <a:rect l="l" t="t" r="r" b="b"/>
            <a:pathLst>
              <a:path w="84" h="96" extrusionOk="0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46"/>
          <p:cNvSpPr/>
          <p:nvPr/>
        </p:nvSpPr>
        <p:spPr>
          <a:xfrm>
            <a:off x="1354636" y="4294564"/>
            <a:ext cx="373200" cy="373200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46"/>
          <p:cNvSpPr/>
          <p:nvPr/>
        </p:nvSpPr>
        <p:spPr>
          <a:xfrm>
            <a:off x="1481864" y="4413123"/>
            <a:ext cx="118805" cy="136117"/>
          </a:xfrm>
          <a:custGeom>
            <a:avLst/>
            <a:gdLst/>
            <a:ahLst/>
            <a:cxnLst/>
            <a:rect l="l" t="t" r="r" b="b"/>
            <a:pathLst>
              <a:path w="84" h="96" extrusionOk="0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7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600"/>
              <a:t>Travel Card Services Support</a:t>
            </a:r>
            <a:endParaRPr sz="3600"/>
          </a:p>
        </p:txBody>
      </p:sp>
      <p:grpSp>
        <p:nvGrpSpPr>
          <p:cNvPr id="449" name="Google Shape;449;p47"/>
          <p:cNvGrpSpPr/>
          <p:nvPr/>
        </p:nvGrpSpPr>
        <p:grpSpPr>
          <a:xfrm>
            <a:off x="1078402" y="1425750"/>
            <a:ext cx="276225" cy="259556"/>
            <a:chOff x="5548313" y="2541588"/>
            <a:chExt cx="368300" cy="346075"/>
          </a:xfrm>
        </p:grpSpPr>
        <p:sp>
          <p:nvSpPr>
            <p:cNvPr id="450" name="Google Shape;450;p47"/>
            <p:cNvSpPr/>
            <p:nvPr/>
          </p:nvSpPr>
          <p:spPr>
            <a:xfrm>
              <a:off x="5675313" y="2782888"/>
              <a:ext cx="112800" cy="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47"/>
            <p:cNvSpPr/>
            <p:nvPr/>
          </p:nvSpPr>
          <p:spPr>
            <a:xfrm>
              <a:off x="5768975" y="2843213"/>
              <a:ext cx="63600" cy="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47"/>
            <p:cNvSpPr/>
            <p:nvPr/>
          </p:nvSpPr>
          <p:spPr>
            <a:xfrm>
              <a:off x="5727700" y="2601913"/>
              <a:ext cx="46038" cy="14288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47"/>
            <p:cNvSpPr/>
            <p:nvPr/>
          </p:nvSpPr>
          <p:spPr>
            <a:xfrm>
              <a:off x="5743575" y="2632075"/>
              <a:ext cx="96838" cy="14288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5" y="4"/>
                    <a:pt x="24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47"/>
            <p:cNvSpPr/>
            <p:nvPr/>
          </p:nvSpPr>
          <p:spPr>
            <a:xfrm>
              <a:off x="5719763" y="2662238"/>
              <a:ext cx="112713" cy="14288"/>
            </a:xfrm>
            <a:custGeom>
              <a:avLst/>
              <a:gdLst/>
              <a:ahLst/>
              <a:cxnLst/>
              <a:rect l="l" t="t" r="r" b="b"/>
              <a:pathLst>
                <a:path w="30" h="4" extrusionOk="0">
                  <a:moveTo>
                    <a:pt x="2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ubicBezTo>
                    <a:pt x="30" y="3"/>
                    <a:pt x="29" y="4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47"/>
            <p:cNvSpPr/>
            <p:nvPr/>
          </p:nvSpPr>
          <p:spPr>
            <a:xfrm>
              <a:off x="5719763" y="2692400"/>
              <a:ext cx="120650" cy="14288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3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47"/>
            <p:cNvSpPr/>
            <p:nvPr/>
          </p:nvSpPr>
          <p:spPr>
            <a:xfrm>
              <a:off x="5719763" y="2722563"/>
              <a:ext cx="106363" cy="14288"/>
            </a:xfrm>
            <a:custGeom>
              <a:avLst/>
              <a:gdLst/>
              <a:ahLst/>
              <a:cxnLst/>
              <a:rect l="l" t="t" r="r" b="b"/>
              <a:pathLst>
                <a:path w="28" h="4" extrusionOk="0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47"/>
            <p:cNvSpPr/>
            <p:nvPr/>
          </p:nvSpPr>
          <p:spPr>
            <a:xfrm>
              <a:off x="5713413" y="2752725"/>
              <a:ext cx="119063" cy="14288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3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47"/>
            <p:cNvSpPr/>
            <p:nvPr/>
          </p:nvSpPr>
          <p:spPr>
            <a:xfrm>
              <a:off x="5705475" y="2541588"/>
              <a:ext cx="187200" cy="1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47"/>
            <p:cNvSpPr/>
            <p:nvPr/>
          </p:nvSpPr>
          <p:spPr>
            <a:xfrm>
              <a:off x="5548313" y="2541588"/>
              <a:ext cx="368300" cy="346075"/>
            </a:xfrm>
            <a:custGeom>
              <a:avLst/>
              <a:gdLst/>
              <a:ahLst/>
              <a:cxnLst/>
              <a:rect l="l" t="t" r="r" b="b"/>
              <a:pathLst>
                <a:path w="98" h="92" extrusionOk="0">
                  <a:moveTo>
                    <a:pt x="52" y="92"/>
                  </a:moveTo>
                  <a:cubicBezTo>
                    <a:pt x="2" y="92"/>
                    <a:pt x="2" y="92"/>
                    <a:pt x="2" y="92"/>
                  </a:cubicBezTo>
                  <a:cubicBezTo>
                    <a:pt x="1" y="92"/>
                    <a:pt x="0" y="91"/>
                    <a:pt x="0" y="90"/>
                  </a:cubicBezTo>
                  <a:cubicBezTo>
                    <a:pt x="0" y="89"/>
                    <a:pt x="1" y="88"/>
                    <a:pt x="2" y="88"/>
                  </a:cubicBezTo>
                  <a:cubicBezTo>
                    <a:pt x="4" y="88"/>
                    <a:pt x="5" y="88"/>
                    <a:pt x="6" y="87"/>
                  </a:cubicBezTo>
                  <a:cubicBezTo>
                    <a:pt x="8" y="85"/>
                    <a:pt x="8" y="80"/>
                    <a:pt x="7" y="77"/>
                  </a:cubicBezTo>
                  <a:cubicBezTo>
                    <a:pt x="7" y="72"/>
                    <a:pt x="7" y="68"/>
                    <a:pt x="10" y="66"/>
                  </a:cubicBezTo>
                  <a:cubicBezTo>
                    <a:pt x="11" y="65"/>
                    <a:pt x="12" y="64"/>
                    <a:pt x="14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6" y="42"/>
                    <a:pt x="36" y="8"/>
                    <a:pt x="36" y="8"/>
                  </a:cubicBezTo>
                  <a:cubicBezTo>
                    <a:pt x="36" y="5"/>
                    <a:pt x="37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0" y="4"/>
                    <a:pt x="40" y="8"/>
                    <a:pt x="40" y="8"/>
                  </a:cubicBezTo>
                  <a:cubicBezTo>
                    <a:pt x="40" y="9"/>
                    <a:pt x="40" y="44"/>
                    <a:pt x="36" y="66"/>
                  </a:cubicBezTo>
                  <a:cubicBezTo>
                    <a:pt x="36" y="67"/>
                    <a:pt x="35" y="68"/>
                    <a:pt x="3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1" y="70"/>
                    <a:pt x="11" y="73"/>
                    <a:pt x="11" y="76"/>
                  </a:cubicBezTo>
                  <a:cubicBezTo>
                    <a:pt x="12" y="80"/>
                    <a:pt x="12" y="85"/>
                    <a:pt x="10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54" y="88"/>
                    <a:pt x="55" y="88"/>
                    <a:pt x="56" y="87"/>
                  </a:cubicBezTo>
                  <a:cubicBezTo>
                    <a:pt x="57" y="85"/>
                    <a:pt x="57" y="80"/>
                    <a:pt x="57" y="77"/>
                  </a:cubicBezTo>
                  <a:cubicBezTo>
                    <a:pt x="57" y="72"/>
                    <a:pt x="57" y="68"/>
                    <a:pt x="60" y="66"/>
                  </a:cubicBezTo>
                  <a:cubicBezTo>
                    <a:pt x="61" y="65"/>
                    <a:pt x="62" y="64"/>
                    <a:pt x="64" y="64"/>
                  </a:cubicBezTo>
                  <a:cubicBezTo>
                    <a:pt x="66" y="64"/>
                    <a:pt x="68" y="65"/>
                    <a:pt x="69" y="66"/>
                  </a:cubicBezTo>
                  <a:cubicBezTo>
                    <a:pt x="70" y="68"/>
                    <a:pt x="70" y="70"/>
                    <a:pt x="70" y="73"/>
                  </a:cubicBezTo>
                  <a:cubicBezTo>
                    <a:pt x="70" y="75"/>
                    <a:pt x="70" y="78"/>
                    <a:pt x="72" y="79"/>
                  </a:cubicBezTo>
                  <a:cubicBezTo>
                    <a:pt x="72" y="80"/>
                    <a:pt x="74" y="80"/>
                    <a:pt x="76" y="80"/>
                  </a:cubicBezTo>
                  <a:cubicBezTo>
                    <a:pt x="76" y="80"/>
                    <a:pt x="77" y="80"/>
                    <a:pt x="78" y="79"/>
                  </a:cubicBezTo>
                  <a:cubicBezTo>
                    <a:pt x="86" y="71"/>
                    <a:pt x="86" y="25"/>
                    <a:pt x="86" y="8"/>
                  </a:cubicBezTo>
                  <a:cubicBezTo>
                    <a:pt x="86" y="5"/>
                    <a:pt x="87" y="0"/>
                    <a:pt x="92" y="0"/>
                  </a:cubicBezTo>
                  <a:cubicBezTo>
                    <a:pt x="97" y="0"/>
                    <a:pt x="98" y="10"/>
                    <a:pt x="98" y="14"/>
                  </a:cubicBezTo>
                  <a:cubicBezTo>
                    <a:pt x="98" y="15"/>
                    <a:pt x="97" y="16"/>
                    <a:pt x="96" y="1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34"/>
                    <a:pt x="89" y="73"/>
                    <a:pt x="81" y="82"/>
                  </a:cubicBezTo>
                  <a:cubicBezTo>
                    <a:pt x="79" y="83"/>
                    <a:pt x="78" y="84"/>
                    <a:pt x="76" y="84"/>
                  </a:cubicBezTo>
                  <a:cubicBezTo>
                    <a:pt x="73" y="84"/>
                    <a:pt x="70" y="83"/>
                    <a:pt x="69" y="82"/>
                  </a:cubicBezTo>
                  <a:cubicBezTo>
                    <a:pt x="66" y="79"/>
                    <a:pt x="66" y="76"/>
                    <a:pt x="66" y="73"/>
                  </a:cubicBezTo>
                  <a:cubicBezTo>
                    <a:pt x="66" y="71"/>
                    <a:pt x="66" y="69"/>
                    <a:pt x="66" y="68"/>
                  </a:cubicBezTo>
                  <a:cubicBezTo>
                    <a:pt x="65" y="68"/>
                    <a:pt x="65" y="68"/>
                    <a:pt x="64" y="68"/>
                  </a:cubicBezTo>
                  <a:cubicBezTo>
                    <a:pt x="63" y="68"/>
                    <a:pt x="63" y="68"/>
                    <a:pt x="62" y="68"/>
                  </a:cubicBezTo>
                  <a:cubicBezTo>
                    <a:pt x="61" y="70"/>
                    <a:pt x="61" y="73"/>
                    <a:pt x="61" y="76"/>
                  </a:cubicBezTo>
                  <a:cubicBezTo>
                    <a:pt x="61" y="81"/>
                    <a:pt x="61" y="87"/>
                    <a:pt x="58" y="90"/>
                  </a:cubicBezTo>
                  <a:cubicBezTo>
                    <a:pt x="57" y="91"/>
                    <a:pt x="55" y="92"/>
                    <a:pt x="52" y="92"/>
                  </a:cubicBezTo>
                  <a:close/>
                  <a:moveTo>
                    <a:pt x="90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94" y="8"/>
                    <a:pt x="93" y="4"/>
                    <a:pt x="92" y="4"/>
                  </a:cubicBezTo>
                  <a:cubicBezTo>
                    <a:pt x="90" y="4"/>
                    <a:pt x="90" y="8"/>
                    <a:pt x="90" y="8"/>
                  </a:cubicBezTo>
                  <a:cubicBezTo>
                    <a:pt x="90" y="9"/>
                    <a:pt x="90" y="10"/>
                    <a:pt x="90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0" name="Google Shape;460;p47"/>
          <p:cNvSpPr txBox="1"/>
          <p:nvPr/>
        </p:nvSpPr>
        <p:spPr>
          <a:xfrm>
            <a:off x="705900" y="3565000"/>
            <a:ext cx="77322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attrocento Sans"/>
                <a:ea typeface="Quattrocento Sans"/>
                <a:cs typeface="Quattrocento Sans"/>
                <a:sym typeface="Quattrocento Sans"/>
              </a:rPr>
              <a:t>Revised values based on ratios of approved travel cards for FY-2023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Adjusted cost recovery: Increased Travel Services Support cost for Centers A, B, and reduced for C, D and Headquarters to balance allocated funds  </a:t>
            </a: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61" name="Google Shape;4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1334000"/>
            <a:ext cx="712470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7"/>
          <p:cNvSpPr/>
          <p:nvPr/>
        </p:nvSpPr>
        <p:spPr>
          <a:xfrm>
            <a:off x="764261" y="3810839"/>
            <a:ext cx="373200" cy="373200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7"/>
          <p:cNvSpPr/>
          <p:nvPr/>
        </p:nvSpPr>
        <p:spPr>
          <a:xfrm>
            <a:off x="891439" y="3944111"/>
            <a:ext cx="118805" cy="136117"/>
          </a:xfrm>
          <a:custGeom>
            <a:avLst/>
            <a:gdLst/>
            <a:ahLst/>
            <a:cxnLst/>
            <a:rect l="l" t="t" r="r" b="b"/>
            <a:pathLst>
              <a:path w="84" h="96" extrusionOk="0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7"/>
          <p:cNvSpPr/>
          <p:nvPr/>
        </p:nvSpPr>
        <p:spPr>
          <a:xfrm>
            <a:off x="764261" y="4224989"/>
            <a:ext cx="373200" cy="373200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7"/>
          <p:cNvSpPr/>
          <p:nvPr/>
        </p:nvSpPr>
        <p:spPr>
          <a:xfrm>
            <a:off x="891439" y="4343548"/>
            <a:ext cx="118805" cy="136117"/>
          </a:xfrm>
          <a:custGeom>
            <a:avLst/>
            <a:gdLst/>
            <a:ahLst/>
            <a:cxnLst/>
            <a:rect l="l" t="t" r="r" b="b"/>
            <a:pathLst>
              <a:path w="84" h="96" extrusionOk="0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8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" sz="3600"/>
              <a:t>Cost recovery for other services</a:t>
            </a:r>
            <a:endParaRPr sz="3600"/>
          </a:p>
        </p:txBody>
      </p:sp>
      <p:grpSp>
        <p:nvGrpSpPr>
          <p:cNvPr id="472" name="Google Shape;472;p48"/>
          <p:cNvGrpSpPr/>
          <p:nvPr/>
        </p:nvGrpSpPr>
        <p:grpSpPr>
          <a:xfrm>
            <a:off x="1078402" y="1425752"/>
            <a:ext cx="276225" cy="259556"/>
            <a:chOff x="5548313" y="2541588"/>
            <a:chExt cx="368300" cy="346075"/>
          </a:xfrm>
        </p:grpSpPr>
        <p:sp>
          <p:nvSpPr>
            <p:cNvPr id="473" name="Google Shape;473;p48"/>
            <p:cNvSpPr/>
            <p:nvPr/>
          </p:nvSpPr>
          <p:spPr>
            <a:xfrm>
              <a:off x="5675313" y="2782888"/>
              <a:ext cx="112800" cy="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48"/>
            <p:cNvSpPr/>
            <p:nvPr/>
          </p:nvSpPr>
          <p:spPr>
            <a:xfrm>
              <a:off x="5768975" y="2843213"/>
              <a:ext cx="63600" cy="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48"/>
            <p:cNvSpPr/>
            <p:nvPr/>
          </p:nvSpPr>
          <p:spPr>
            <a:xfrm>
              <a:off x="5727700" y="2601913"/>
              <a:ext cx="46038" cy="14288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48"/>
            <p:cNvSpPr/>
            <p:nvPr/>
          </p:nvSpPr>
          <p:spPr>
            <a:xfrm>
              <a:off x="5743575" y="2632075"/>
              <a:ext cx="96838" cy="14288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5" y="4"/>
                    <a:pt x="24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48"/>
            <p:cNvSpPr/>
            <p:nvPr/>
          </p:nvSpPr>
          <p:spPr>
            <a:xfrm>
              <a:off x="5719763" y="2662238"/>
              <a:ext cx="112713" cy="14288"/>
            </a:xfrm>
            <a:custGeom>
              <a:avLst/>
              <a:gdLst/>
              <a:ahLst/>
              <a:cxnLst/>
              <a:rect l="l" t="t" r="r" b="b"/>
              <a:pathLst>
                <a:path w="30" h="4" extrusionOk="0">
                  <a:moveTo>
                    <a:pt x="2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ubicBezTo>
                    <a:pt x="30" y="3"/>
                    <a:pt x="29" y="4"/>
                    <a:pt x="28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8"/>
            <p:cNvSpPr/>
            <p:nvPr/>
          </p:nvSpPr>
          <p:spPr>
            <a:xfrm>
              <a:off x="5719763" y="2692400"/>
              <a:ext cx="120650" cy="14288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3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48"/>
            <p:cNvSpPr/>
            <p:nvPr/>
          </p:nvSpPr>
          <p:spPr>
            <a:xfrm>
              <a:off x="5719763" y="2722563"/>
              <a:ext cx="106363" cy="14288"/>
            </a:xfrm>
            <a:custGeom>
              <a:avLst/>
              <a:gdLst/>
              <a:ahLst/>
              <a:cxnLst/>
              <a:rect l="l" t="t" r="r" b="b"/>
              <a:pathLst>
                <a:path w="28" h="4" extrusionOk="0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48"/>
            <p:cNvSpPr/>
            <p:nvPr/>
          </p:nvSpPr>
          <p:spPr>
            <a:xfrm>
              <a:off x="5713413" y="2752725"/>
              <a:ext cx="119063" cy="14288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3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3"/>
                    <a:pt x="31" y="4"/>
                    <a:pt x="30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48"/>
            <p:cNvSpPr/>
            <p:nvPr/>
          </p:nvSpPr>
          <p:spPr>
            <a:xfrm>
              <a:off x="5705475" y="2541588"/>
              <a:ext cx="187200" cy="1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8"/>
            <p:cNvSpPr/>
            <p:nvPr/>
          </p:nvSpPr>
          <p:spPr>
            <a:xfrm>
              <a:off x="5548313" y="2541588"/>
              <a:ext cx="368300" cy="346075"/>
            </a:xfrm>
            <a:custGeom>
              <a:avLst/>
              <a:gdLst/>
              <a:ahLst/>
              <a:cxnLst/>
              <a:rect l="l" t="t" r="r" b="b"/>
              <a:pathLst>
                <a:path w="98" h="92" extrusionOk="0">
                  <a:moveTo>
                    <a:pt x="52" y="92"/>
                  </a:moveTo>
                  <a:cubicBezTo>
                    <a:pt x="2" y="92"/>
                    <a:pt x="2" y="92"/>
                    <a:pt x="2" y="92"/>
                  </a:cubicBezTo>
                  <a:cubicBezTo>
                    <a:pt x="1" y="92"/>
                    <a:pt x="0" y="91"/>
                    <a:pt x="0" y="90"/>
                  </a:cubicBezTo>
                  <a:cubicBezTo>
                    <a:pt x="0" y="89"/>
                    <a:pt x="1" y="88"/>
                    <a:pt x="2" y="88"/>
                  </a:cubicBezTo>
                  <a:cubicBezTo>
                    <a:pt x="4" y="88"/>
                    <a:pt x="5" y="88"/>
                    <a:pt x="6" y="87"/>
                  </a:cubicBezTo>
                  <a:cubicBezTo>
                    <a:pt x="8" y="85"/>
                    <a:pt x="8" y="80"/>
                    <a:pt x="7" y="77"/>
                  </a:cubicBezTo>
                  <a:cubicBezTo>
                    <a:pt x="7" y="72"/>
                    <a:pt x="7" y="68"/>
                    <a:pt x="10" y="66"/>
                  </a:cubicBezTo>
                  <a:cubicBezTo>
                    <a:pt x="11" y="65"/>
                    <a:pt x="12" y="64"/>
                    <a:pt x="14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6" y="42"/>
                    <a:pt x="36" y="8"/>
                    <a:pt x="36" y="8"/>
                  </a:cubicBezTo>
                  <a:cubicBezTo>
                    <a:pt x="36" y="5"/>
                    <a:pt x="37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0" y="4"/>
                    <a:pt x="40" y="8"/>
                    <a:pt x="40" y="8"/>
                  </a:cubicBezTo>
                  <a:cubicBezTo>
                    <a:pt x="40" y="9"/>
                    <a:pt x="40" y="44"/>
                    <a:pt x="36" y="66"/>
                  </a:cubicBezTo>
                  <a:cubicBezTo>
                    <a:pt x="36" y="67"/>
                    <a:pt x="35" y="68"/>
                    <a:pt x="3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1" y="70"/>
                    <a:pt x="11" y="73"/>
                    <a:pt x="11" y="76"/>
                  </a:cubicBezTo>
                  <a:cubicBezTo>
                    <a:pt x="12" y="80"/>
                    <a:pt x="12" y="85"/>
                    <a:pt x="10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54" y="88"/>
                    <a:pt x="55" y="88"/>
                    <a:pt x="56" y="87"/>
                  </a:cubicBezTo>
                  <a:cubicBezTo>
                    <a:pt x="57" y="85"/>
                    <a:pt x="57" y="80"/>
                    <a:pt x="57" y="77"/>
                  </a:cubicBezTo>
                  <a:cubicBezTo>
                    <a:pt x="57" y="72"/>
                    <a:pt x="57" y="68"/>
                    <a:pt x="60" y="66"/>
                  </a:cubicBezTo>
                  <a:cubicBezTo>
                    <a:pt x="61" y="65"/>
                    <a:pt x="62" y="64"/>
                    <a:pt x="64" y="64"/>
                  </a:cubicBezTo>
                  <a:cubicBezTo>
                    <a:pt x="66" y="64"/>
                    <a:pt x="68" y="65"/>
                    <a:pt x="69" y="66"/>
                  </a:cubicBezTo>
                  <a:cubicBezTo>
                    <a:pt x="70" y="68"/>
                    <a:pt x="70" y="70"/>
                    <a:pt x="70" y="73"/>
                  </a:cubicBezTo>
                  <a:cubicBezTo>
                    <a:pt x="70" y="75"/>
                    <a:pt x="70" y="78"/>
                    <a:pt x="72" y="79"/>
                  </a:cubicBezTo>
                  <a:cubicBezTo>
                    <a:pt x="72" y="80"/>
                    <a:pt x="74" y="80"/>
                    <a:pt x="76" y="80"/>
                  </a:cubicBezTo>
                  <a:cubicBezTo>
                    <a:pt x="76" y="80"/>
                    <a:pt x="77" y="80"/>
                    <a:pt x="78" y="79"/>
                  </a:cubicBezTo>
                  <a:cubicBezTo>
                    <a:pt x="86" y="71"/>
                    <a:pt x="86" y="25"/>
                    <a:pt x="86" y="8"/>
                  </a:cubicBezTo>
                  <a:cubicBezTo>
                    <a:pt x="86" y="5"/>
                    <a:pt x="87" y="0"/>
                    <a:pt x="92" y="0"/>
                  </a:cubicBezTo>
                  <a:cubicBezTo>
                    <a:pt x="97" y="0"/>
                    <a:pt x="98" y="10"/>
                    <a:pt x="98" y="14"/>
                  </a:cubicBezTo>
                  <a:cubicBezTo>
                    <a:pt x="98" y="15"/>
                    <a:pt x="97" y="16"/>
                    <a:pt x="96" y="1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34"/>
                    <a:pt x="89" y="73"/>
                    <a:pt x="81" y="82"/>
                  </a:cubicBezTo>
                  <a:cubicBezTo>
                    <a:pt x="79" y="83"/>
                    <a:pt x="78" y="84"/>
                    <a:pt x="76" y="84"/>
                  </a:cubicBezTo>
                  <a:cubicBezTo>
                    <a:pt x="73" y="84"/>
                    <a:pt x="70" y="83"/>
                    <a:pt x="69" y="82"/>
                  </a:cubicBezTo>
                  <a:cubicBezTo>
                    <a:pt x="66" y="79"/>
                    <a:pt x="66" y="76"/>
                    <a:pt x="66" y="73"/>
                  </a:cubicBezTo>
                  <a:cubicBezTo>
                    <a:pt x="66" y="71"/>
                    <a:pt x="66" y="69"/>
                    <a:pt x="66" y="68"/>
                  </a:cubicBezTo>
                  <a:cubicBezTo>
                    <a:pt x="65" y="68"/>
                    <a:pt x="65" y="68"/>
                    <a:pt x="64" y="68"/>
                  </a:cubicBezTo>
                  <a:cubicBezTo>
                    <a:pt x="63" y="68"/>
                    <a:pt x="63" y="68"/>
                    <a:pt x="62" y="68"/>
                  </a:cubicBezTo>
                  <a:cubicBezTo>
                    <a:pt x="61" y="70"/>
                    <a:pt x="61" y="73"/>
                    <a:pt x="61" y="76"/>
                  </a:cubicBezTo>
                  <a:cubicBezTo>
                    <a:pt x="61" y="81"/>
                    <a:pt x="61" y="87"/>
                    <a:pt x="58" y="90"/>
                  </a:cubicBezTo>
                  <a:cubicBezTo>
                    <a:pt x="57" y="91"/>
                    <a:pt x="55" y="92"/>
                    <a:pt x="52" y="92"/>
                  </a:cubicBezTo>
                  <a:close/>
                  <a:moveTo>
                    <a:pt x="90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94" y="8"/>
                    <a:pt x="93" y="4"/>
                    <a:pt x="92" y="4"/>
                  </a:cubicBezTo>
                  <a:cubicBezTo>
                    <a:pt x="90" y="4"/>
                    <a:pt x="90" y="8"/>
                    <a:pt x="90" y="8"/>
                  </a:cubicBezTo>
                  <a:cubicBezTo>
                    <a:pt x="90" y="9"/>
                    <a:pt x="90" y="10"/>
                    <a:pt x="90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48"/>
          <p:cNvSpPr txBox="1"/>
          <p:nvPr/>
        </p:nvSpPr>
        <p:spPr>
          <a:xfrm>
            <a:off x="375600" y="3386525"/>
            <a:ext cx="839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Cost recovery for personnel services is based on the ratio of number of employees and for non- personnel services is based on  the ratio of budget</a:t>
            </a:r>
            <a:endParaRPr sz="1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4" name="Google Shape;484;p48"/>
          <p:cNvSpPr txBox="1"/>
          <p:nvPr/>
        </p:nvSpPr>
        <p:spPr>
          <a:xfrm>
            <a:off x="400050" y="4002125"/>
            <a:ext cx="779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85" name="Google Shape;48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" y="1312450"/>
            <a:ext cx="8953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8"/>
          <p:cNvSpPr/>
          <p:nvPr/>
        </p:nvSpPr>
        <p:spPr>
          <a:xfrm>
            <a:off x="375610" y="3507714"/>
            <a:ext cx="373200" cy="373200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8"/>
          <p:cNvSpPr/>
          <p:nvPr/>
        </p:nvSpPr>
        <p:spPr>
          <a:xfrm>
            <a:off x="502839" y="3626286"/>
            <a:ext cx="118805" cy="136117"/>
          </a:xfrm>
          <a:custGeom>
            <a:avLst/>
            <a:gdLst/>
            <a:ahLst/>
            <a:cxnLst/>
            <a:rect l="l" t="t" r="r" b="b"/>
            <a:pathLst>
              <a:path w="84" h="96" extrusionOk="0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eloi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85BB24"/>
      </a:accent2>
      <a:accent3>
        <a:srgbClr val="D8D9D8"/>
      </a:accent3>
      <a:accent4>
        <a:srgbClr val="FEFFFE"/>
      </a:accent4>
      <a:accent5>
        <a:srgbClr val="FEFFFE"/>
      </a:accent5>
      <a:accent6>
        <a:srgbClr val="FEFFFE"/>
      </a:accent6>
      <a:hlink>
        <a:srgbClr val="85BB24"/>
      </a:hlink>
      <a:folHlink>
        <a:srgbClr val="85BB2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eloi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85BB24"/>
      </a:accent2>
      <a:accent3>
        <a:srgbClr val="D8D9D8"/>
      </a:accent3>
      <a:accent4>
        <a:srgbClr val="FEFFFE"/>
      </a:accent4>
      <a:accent5>
        <a:srgbClr val="FEFFFE"/>
      </a:accent5>
      <a:accent6>
        <a:srgbClr val="FEFFFE"/>
      </a:accent6>
      <a:hlink>
        <a:srgbClr val="85BB24"/>
      </a:hlink>
      <a:folHlink>
        <a:srgbClr val="85BB2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</Words>
  <Application>Microsoft Office PowerPoint</Application>
  <PresentationFormat>On-screen Show (16:9)</PresentationFormat>
  <Paragraphs>72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Arial</vt:lpstr>
      <vt:lpstr>Quattrocento Sans</vt:lpstr>
      <vt:lpstr>Simple Light</vt:lpstr>
      <vt:lpstr>Office Theme</vt:lpstr>
      <vt:lpstr>Office Theme</vt:lpstr>
      <vt:lpstr>PowerPoint Presentation</vt:lpstr>
      <vt:lpstr>Assumptions &amp; Conditions</vt:lpstr>
      <vt:lpstr>Historic State</vt:lpstr>
      <vt:lpstr>Achieved State</vt:lpstr>
      <vt:lpstr>Invoice Processing Team</vt:lpstr>
      <vt:lpstr>Acquisitions Support</vt:lpstr>
      <vt:lpstr>Grants Support</vt:lpstr>
      <vt:lpstr>Travel Card Services Support</vt:lpstr>
      <vt:lpstr>Cost recovery for other services</vt:lpstr>
      <vt:lpstr>Personnel services</vt:lpstr>
      <vt:lpstr>Non-personnel services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Dhiraj Manoj Lahoti</cp:lastModifiedBy>
  <cp:revision>2</cp:revision>
  <dcterms:modified xsi:type="dcterms:W3CDTF">2024-06-06T06:49:10Z</dcterms:modified>
</cp:coreProperties>
</file>